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2" r:id="rId4"/>
    <p:sldId id="266" r:id="rId5"/>
    <p:sldId id="258" r:id="rId6"/>
    <p:sldId id="260" r:id="rId7"/>
    <p:sldId id="263" r:id="rId8"/>
    <p:sldId id="264" r:id="rId9"/>
    <p:sldId id="265" r:id="rId10"/>
    <p:sldId id="267" r:id="rId11"/>
    <p:sldId id="268" r:id="rId12"/>
    <p:sldId id="270" r:id="rId13"/>
    <p:sldId id="273" r:id="rId14"/>
    <p:sldId id="271" r:id="rId1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22" d="100"/>
          <a:sy n="122" d="100"/>
        </p:scale>
        <p:origin x="96" y="1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88AA29-C17C-4EE7-A0C3-E2379A5102F5}"/>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EFC4509B-C0B0-4B6D-893C-5ED086E4BA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dirty="0"/>
              <a:t>マスター サブタイトルの書式設定</a:t>
            </a:r>
          </a:p>
        </p:txBody>
      </p:sp>
      <p:sp>
        <p:nvSpPr>
          <p:cNvPr id="4" name="日付プレースホルダー 3">
            <a:extLst>
              <a:ext uri="{FF2B5EF4-FFF2-40B4-BE49-F238E27FC236}">
                <a16:creationId xmlns:a16="http://schemas.microsoft.com/office/drawing/2014/main" id="{D1E7C2D9-89E7-435A-A0FF-21071093A8DD}"/>
              </a:ext>
            </a:extLst>
          </p:cNvPr>
          <p:cNvSpPr>
            <a:spLocks noGrp="1"/>
          </p:cNvSpPr>
          <p:nvPr>
            <p:ph type="dt" sz="half" idx="10"/>
          </p:nvPr>
        </p:nvSpPr>
        <p:spPr/>
        <p:txBody>
          <a:bodyPr/>
          <a:lstStyle/>
          <a:p>
            <a:fld id="{DD0D8556-5F4E-4939-9A76-E5115C0722B3}" type="datetimeFigureOut">
              <a:rPr kumimoji="1" lang="ja-JP" altLang="en-US" smtClean="0"/>
              <a:t>2022/10/11</a:t>
            </a:fld>
            <a:endParaRPr kumimoji="1" lang="ja-JP" altLang="en-US"/>
          </a:p>
        </p:txBody>
      </p:sp>
      <p:sp>
        <p:nvSpPr>
          <p:cNvPr id="5" name="フッター プレースホルダー 4">
            <a:extLst>
              <a:ext uri="{FF2B5EF4-FFF2-40B4-BE49-F238E27FC236}">
                <a16:creationId xmlns:a16="http://schemas.microsoft.com/office/drawing/2014/main" id="{8EB11D6B-0D60-4B5C-8918-171F6BD2EDA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FA37DEE-7791-4E98-9AB0-16CB9B071DD3}"/>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dirty="0"/>
          </a:p>
        </p:txBody>
      </p:sp>
      <p:pic>
        <p:nvPicPr>
          <p:cNvPr id="7" name="図 6">
            <a:extLst>
              <a:ext uri="{FF2B5EF4-FFF2-40B4-BE49-F238E27FC236}">
                <a16:creationId xmlns:a16="http://schemas.microsoft.com/office/drawing/2014/main" id="{D1158640-FCB3-433A-B45F-2D2D8F7192EA}"/>
              </a:ext>
            </a:extLst>
          </p:cNvPr>
          <p:cNvPicPr/>
          <p:nvPr userDrawn="1"/>
        </p:nvPicPr>
        <p:blipFill>
          <a:blip r:embed="rId2">
            <a:extLst>
              <a:ext uri="{28A0092B-C50C-407E-A947-70E740481C1C}">
                <a14:useLocalDpi xmlns:a14="http://schemas.microsoft.com/office/drawing/2010/main" val="0"/>
              </a:ext>
            </a:extLst>
          </a:blip>
          <a:srcRect l="57051" t="23520" r="31812" b="56094"/>
          <a:stretch>
            <a:fillRect/>
          </a:stretch>
        </p:blipFill>
        <p:spPr bwMode="auto">
          <a:xfrm>
            <a:off x="838200" y="5441950"/>
            <a:ext cx="890905" cy="914400"/>
          </a:xfrm>
          <a:prstGeom prst="rect">
            <a:avLst/>
          </a:prstGeom>
          <a:noFill/>
          <a:ln>
            <a:noFill/>
          </a:ln>
        </p:spPr>
      </p:pic>
    </p:spTree>
    <p:extLst>
      <p:ext uri="{BB962C8B-B14F-4D97-AF65-F5344CB8AC3E}">
        <p14:creationId xmlns:p14="http://schemas.microsoft.com/office/powerpoint/2010/main" val="121460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C7F781-68FD-41CB-849F-D56DCCB2575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A1420C4-AB56-494C-B96B-95EB0019A627}"/>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9F709D7-047F-44D8-929D-1357B615DF9B}"/>
              </a:ext>
            </a:extLst>
          </p:cNvPr>
          <p:cNvSpPr>
            <a:spLocks noGrp="1"/>
          </p:cNvSpPr>
          <p:nvPr>
            <p:ph type="dt" sz="half" idx="10"/>
          </p:nvPr>
        </p:nvSpPr>
        <p:spPr/>
        <p:txBody>
          <a:bodyPr/>
          <a:lstStyle/>
          <a:p>
            <a:fld id="{DD0D8556-5F4E-4939-9A76-E5115C0722B3}" type="datetimeFigureOut">
              <a:rPr kumimoji="1" lang="ja-JP" altLang="en-US" smtClean="0"/>
              <a:t>2022/10/11</a:t>
            </a:fld>
            <a:endParaRPr kumimoji="1" lang="ja-JP" altLang="en-US"/>
          </a:p>
        </p:txBody>
      </p:sp>
      <p:sp>
        <p:nvSpPr>
          <p:cNvPr id="5" name="フッター プレースホルダー 4">
            <a:extLst>
              <a:ext uri="{FF2B5EF4-FFF2-40B4-BE49-F238E27FC236}">
                <a16:creationId xmlns:a16="http://schemas.microsoft.com/office/drawing/2014/main" id="{F976977B-1984-4BFC-B93A-426201D0F37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F407A50-4CAF-4938-BD12-3796FF5D1130}"/>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046600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20944A5-203B-4586-9E2B-8490D897F82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F404022-F7B6-4847-9F12-3585510D861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FFEB6C9-E14B-4414-BCA9-F2577A0674A5}"/>
              </a:ext>
            </a:extLst>
          </p:cNvPr>
          <p:cNvSpPr>
            <a:spLocks noGrp="1"/>
          </p:cNvSpPr>
          <p:nvPr>
            <p:ph type="dt" sz="half" idx="10"/>
          </p:nvPr>
        </p:nvSpPr>
        <p:spPr/>
        <p:txBody>
          <a:bodyPr/>
          <a:lstStyle/>
          <a:p>
            <a:fld id="{DD0D8556-5F4E-4939-9A76-E5115C0722B3}" type="datetimeFigureOut">
              <a:rPr kumimoji="1" lang="ja-JP" altLang="en-US" smtClean="0"/>
              <a:t>2022/10/11</a:t>
            </a:fld>
            <a:endParaRPr kumimoji="1" lang="ja-JP" altLang="en-US"/>
          </a:p>
        </p:txBody>
      </p:sp>
      <p:sp>
        <p:nvSpPr>
          <p:cNvPr id="5" name="フッター プレースホルダー 4">
            <a:extLst>
              <a:ext uri="{FF2B5EF4-FFF2-40B4-BE49-F238E27FC236}">
                <a16:creationId xmlns:a16="http://schemas.microsoft.com/office/drawing/2014/main" id="{6D9A6643-C65E-4AD3-87C3-3FE1CB4CF8E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8FADDED-4948-4858-A025-E339BAC40276}"/>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71084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F28A24-8BAC-43C5-BCD6-C6487185889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66225E2-39C8-41FD-8B84-F3BBECA0E603}"/>
              </a:ext>
            </a:extLst>
          </p:cNvPr>
          <p:cNvSpPr>
            <a:spLocks noGrp="1"/>
          </p:cNvSpPr>
          <p:nvPr>
            <p:ph idx="1"/>
          </p:nvPr>
        </p:nvSpPr>
        <p:spPr/>
        <p:txBody>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pic>
        <p:nvPicPr>
          <p:cNvPr id="7" name="図 6">
            <a:extLst>
              <a:ext uri="{FF2B5EF4-FFF2-40B4-BE49-F238E27FC236}">
                <a16:creationId xmlns:a16="http://schemas.microsoft.com/office/drawing/2014/main" id="{D41B18B9-B362-44A2-BCC0-EBA92864FD01}"/>
              </a:ext>
            </a:extLst>
          </p:cNvPr>
          <p:cNvPicPr/>
          <p:nvPr userDrawn="1"/>
        </p:nvPicPr>
        <p:blipFill>
          <a:blip r:embed="rId2">
            <a:extLst>
              <a:ext uri="{28A0092B-C50C-407E-A947-70E740481C1C}">
                <a14:useLocalDpi xmlns:a14="http://schemas.microsoft.com/office/drawing/2010/main" val="0"/>
              </a:ext>
            </a:extLst>
          </a:blip>
          <a:srcRect l="57051" t="23520" r="31812" b="56094"/>
          <a:stretch>
            <a:fillRect/>
          </a:stretch>
        </p:blipFill>
        <p:spPr bwMode="auto">
          <a:xfrm>
            <a:off x="838200" y="5262563"/>
            <a:ext cx="890905" cy="914400"/>
          </a:xfrm>
          <a:prstGeom prst="rect">
            <a:avLst/>
          </a:prstGeom>
          <a:noFill/>
          <a:ln>
            <a:noFill/>
          </a:ln>
        </p:spPr>
      </p:pic>
      <p:sp>
        <p:nvSpPr>
          <p:cNvPr id="8" name="日付プレースホルダー 7">
            <a:extLst>
              <a:ext uri="{FF2B5EF4-FFF2-40B4-BE49-F238E27FC236}">
                <a16:creationId xmlns:a16="http://schemas.microsoft.com/office/drawing/2014/main" id="{7A887922-D22C-4A92-A2EB-4E0F4C3F867F}"/>
              </a:ext>
            </a:extLst>
          </p:cNvPr>
          <p:cNvSpPr>
            <a:spLocks noGrp="1"/>
          </p:cNvSpPr>
          <p:nvPr>
            <p:ph type="dt" sz="half" idx="10"/>
          </p:nvPr>
        </p:nvSpPr>
        <p:spPr/>
        <p:txBody>
          <a:bodyPr/>
          <a:lstStyle/>
          <a:p>
            <a:fld id="{DD0D8556-5F4E-4939-9A76-E5115C0722B3}" type="datetimeFigureOut">
              <a:rPr kumimoji="1" lang="ja-JP" altLang="en-US" smtClean="0"/>
              <a:t>2022/10/11</a:t>
            </a:fld>
            <a:endParaRPr kumimoji="1" lang="ja-JP" altLang="en-US"/>
          </a:p>
        </p:txBody>
      </p:sp>
      <p:sp>
        <p:nvSpPr>
          <p:cNvPr id="9" name="フッター プレースホルダー 8">
            <a:extLst>
              <a:ext uri="{FF2B5EF4-FFF2-40B4-BE49-F238E27FC236}">
                <a16:creationId xmlns:a16="http://schemas.microsoft.com/office/drawing/2014/main" id="{BDC6ABEC-7DB1-464C-B576-3E4363D36119}"/>
              </a:ext>
            </a:extLst>
          </p:cNvPr>
          <p:cNvSpPr>
            <a:spLocks noGrp="1"/>
          </p:cNvSpPr>
          <p:nvPr>
            <p:ph type="ftr" sz="quarter" idx="11"/>
          </p:nvPr>
        </p:nvSpPr>
        <p:spPr/>
        <p:txBody>
          <a:bodyPr/>
          <a:lstStyle/>
          <a:p>
            <a:endParaRPr kumimoji="1" lang="ja-JP" altLang="en-US"/>
          </a:p>
        </p:txBody>
      </p:sp>
      <p:sp>
        <p:nvSpPr>
          <p:cNvPr id="10" name="スライド番号プレースホルダー 9">
            <a:extLst>
              <a:ext uri="{FF2B5EF4-FFF2-40B4-BE49-F238E27FC236}">
                <a16:creationId xmlns:a16="http://schemas.microsoft.com/office/drawing/2014/main" id="{8F328F81-55F4-4FCA-855E-03D5613565C0}"/>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
        <p:nvSpPr>
          <p:cNvPr id="11" name="テキスト ボックス 10">
            <a:extLst>
              <a:ext uri="{FF2B5EF4-FFF2-40B4-BE49-F238E27FC236}">
                <a16:creationId xmlns:a16="http://schemas.microsoft.com/office/drawing/2014/main" id="{B349F343-862B-4F26-B71A-902574BC6E02}"/>
              </a:ext>
            </a:extLst>
          </p:cNvPr>
          <p:cNvSpPr txBox="1"/>
          <p:nvPr userDrawn="1"/>
        </p:nvSpPr>
        <p:spPr>
          <a:xfrm>
            <a:off x="1729105" y="5827222"/>
            <a:ext cx="2309495" cy="338554"/>
          </a:xfrm>
          <a:prstGeom prst="rect">
            <a:avLst/>
          </a:prstGeom>
          <a:noFill/>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九州学生陸上競技連盟</a:t>
            </a:r>
          </a:p>
        </p:txBody>
      </p:sp>
    </p:spTree>
    <p:extLst>
      <p:ext uri="{BB962C8B-B14F-4D97-AF65-F5344CB8AC3E}">
        <p14:creationId xmlns:p14="http://schemas.microsoft.com/office/powerpoint/2010/main" val="210965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C99FAC-C029-4A72-85EF-9DA04545593E}"/>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F1D578A-D19F-4CAD-889B-357717620F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697DEDB-4B5A-4395-9C89-6F105ACA2D82}"/>
              </a:ext>
            </a:extLst>
          </p:cNvPr>
          <p:cNvSpPr>
            <a:spLocks noGrp="1"/>
          </p:cNvSpPr>
          <p:nvPr>
            <p:ph type="dt" sz="half" idx="10"/>
          </p:nvPr>
        </p:nvSpPr>
        <p:spPr/>
        <p:txBody>
          <a:bodyPr/>
          <a:lstStyle/>
          <a:p>
            <a:fld id="{DD0D8556-5F4E-4939-9A76-E5115C0722B3}" type="datetimeFigureOut">
              <a:rPr kumimoji="1" lang="ja-JP" altLang="en-US" smtClean="0"/>
              <a:t>2022/10/11</a:t>
            </a:fld>
            <a:endParaRPr kumimoji="1" lang="ja-JP" altLang="en-US"/>
          </a:p>
        </p:txBody>
      </p:sp>
      <p:sp>
        <p:nvSpPr>
          <p:cNvPr id="5" name="フッター プレースホルダー 4">
            <a:extLst>
              <a:ext uri="{FF2B5EF4-FFF2-40B4-BE49-F238E27FC236}">
                <a16:creationId xmlns:a16="http://schemas.microsoft.com/office/drawing/2014/main" id="{6A3D49E0-BFD6-49AF-8375-6EEE91C41A3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AB171E-53B4-4BC8-9E20-F48941EAF19E}"/>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129855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94AA5A-13EB-482F-85BA-DE9761D0D95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51AF579-6123-4595-AB76-BC0FA3DCA73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5855837-D527-45C6-87E0-F0AB04A31E5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7F8059C-BE44-43F2-A493-680D41D59BC0}"/>
              </a:ext>
            </a:extLst>
          </p:cNvPr>
          <p:cNvSpPr>
            <a:spLocks noGrp="1"/>
          </p:cNvSpPr>
          <p:nvPr>
            <p:ph type="dt" sz="half" idx="10"/>
          </p:nvPr>
        </p:nvSpPr>
        <p:spPr/>
        <p:txBody>
          <a:bodyPr/>
          <a:lstStyle/>
          <a:p>
            <a:fld id="{DD0D8556-5F4E-4939-9A76-E5115C0722B3}" type="datetimeFigureOut">
              <a:rPr kumimoji="1" lang="ja-JP" altLang="en-US" smtClean="0"/>
              <a:t>2022/10/11</a:t>
            </a:fld>
            <a:endParaRPr kumimoji="1" lang="ja-JP" altLang="en-US"/>
          </a:p>
        </p:txBody>
      </p:sp>
      <p:sp>
        <p:nvSpPr>
          <p:cNvPr id="6" name="フッター プレースホルダー 5">
            <a:extLst>
              <a:ext uri="{FF2B5EF4-FFF2-40B4-BE49-F238E27FC236}">
                <a16:creationId xmlns:a16="http://schemas.microsoft.com/office/drawing/2014/main" id="{AB1E17A0-8F2C-4D65-B6BA-3597EE0A79F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037A174-E135-410D-A3C2-05ECEE43A6E3}"/>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42727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EAC8ED-9351-4AD0-A175-5B353A4C2BE4}"/>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197714D-CE6B-44F2-94EA-388B58AD78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4197333-72AB-4861-B960-DE9CF671DB2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41C1BA6-3BAC-43A0-AFF1-E8286BD1FD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4D60208-1598-489D-A043-67C2D464947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70FD029-9A54-4719-AFE1-67694455630F}"/>
              </a:ext>
            </a:extLst>
          </p:cNvPr>
          <p:cNvSpPr>
            <a:spLocks noGrp="1"/>
          </p:cNvSpPr>
          <p:nvPr>
            <p:ph type="dt" sz="half" idx="10"/>
          </p:nvPr>
        </p:nvSpPr>
        <p:spPr/>
        <p:txBody>
          <a:bodyPr/>
          <a:lstStyle/>
          <a:p>
            <a:fld id="{DD0D8556-5F4E-4939-9A76-E5115C0722B3}" type="datetimeFigureOut">
              <a:rPr kumimoji="1" lang="ja-JP" altLang="en-US" smtClean="0"/>
              <a:t>2022/10/11</a:t>
            </a:fld>
            <a:endParaRPr kumimoji="1" lang="ja-JP" altLang="en-US"/>
          </a:p>
        </p:txBody>
      </p:sp>
      <p:sp>
        <p:nvSpPr>
          <p:cNvPr id="8" name="フッター プレースホルダー 7">
            <a:extLst>
              <a:ext uri="{FF2B5EF4-FFF2-40B4-BE49-F238E27FC236}">
                <a16:creationId xmlns:a16="http://schemas.microsoft.com/office/drawing/2014/main" id="{FE62F7C7-10CB-4788-9E72-71B786ECA50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D814ED5-C53D-40E9-A0AB-7D11500ECCF2}"/>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151110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17E7CA-283B-40D1-8770-497CD02C479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4260229-DB41-493E-A208-61F0A2532B2B}"/>
              </a:ext>
            </a:extLst>
          </p:cNvPr>
          <p:cNvSpPr>
            <a:spLocks noGrp="1"/>
          </p:cNvSpPr>
          <p:nvPr>
            <p:ph type="dt" sz="half" idx="10"/>
          </p:nvPr>
        </p:nvSpPr>
        <p:spPr/>
        <p:txBody>
          <a:bodyPr/>
          <a:lstStyle/>
          <a:p>
            <a:fld id="{DD0D8556-5F4E-4939-9A76-E5115C0722B3}" type="datetimeFigureOut">
              <a:rPr kumimoji="1" lang="ja-JP" altLang="en-US" smtClean="0"/>
              <a:t>2022/10/11</a:t>
            </a:fld>
            <a:endParaRPr kumimoji="1" lang="ja-JP" altLang="en-US"/>
          </a:p>
        </p:txBody>
      </p:sp>
      <p:sp>
        <p:nvSpPr>
          <p:cNvPr id="4" name="フッター プレースホルダー 3">
            <a:extLst>
              <a:ext uri="{FF2B5EF4-FFF2-40B4-BE49-F238E27FC236}">
                <a16:creationId xmlns:a16="http://schemas.microsoft.com/office/drawing/2014/main" id="{8E339B6A-CBE6-4DFE-9146-82090CC4F02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5D5FD95C-B0EA-48B8-A5D3-AFB30929553C}"/>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57822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8AC642D-1E45-4692-8603-415187171F29}"/>
              </a:ext>
            </a:extLst>
          </p:cNvPr>
          <p:cNvSpPr>
            <a:spLocks noGrp="1"/>
          </p:cNvSpPr>
          <p:nvPr>
            <p:ph type="dt" sz="half" idx="10"/>
          </p:nvPr>
        </p:nvSpPr>
        <p:spPr/>
        <p:txBody>
          <a:bodyPr/>
          <a:lstStyle/>
          <a:p>
            <a:fld id="{DD0D8556-5F4E-4939-9A76-E5115C0722B3}" type="datetimeFigureOut">
              <a:rPr kumimoji="1" lang="ja-JP" altLang="en-US" smtClean="0"/>
              <a:t>2022/10/11</a:t>
            </a:fld>
            <a:endParaRPr kumimoji="1" lang="ja-JP" altLang="en-US"/>
          </a:p>
        </p:txBody>
      </p:sp>
      <p:sp>
        <p:nvSpPr>
          <p:cNvPr id="3" name="フッター プレースホルダー 2">
            <a:extLst>
              <a:ext uri="{FF2B5EF4-FFF2-40B4-BE49-F238E27FC236}">
                <a16:creationId xmlns:a16="http://schemas.microsoft.com/office/drawing/2014/main" id="{CE7879FB-F23C-4146-AF12-6117B09A0B8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0F29528-067B-420D-8F21-1CE4642DC5AD}"/>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1762720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4EBA06-BBB4-440F-80C7-CE5A28687BE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C1B8755-B52F-4452-AFD7-64C013960F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ECEE5B5-D21D-49AB-89B3-7859CCF1EE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6CA82C1-BD7C-4884-91C2-45E19679CA24}"/>
              </a:ext>
            </a:extLst>
          </p:cNvPr>
          <p:cNvSpPr>
            <a:spLocks noGrp="1"/>
          </p:cNvSpPr>
          <p:nvPr>
            <p:ph type="dt" sz="half" idx="10"/>
          </p:nvPr>
        </p:nvSpPr>
        <p:spPr/>
        <p:txBody>
          <a:bodyPr/>
          <a:lstStyle/>
          <a:p>
            <a:fld id="{DD0D8556-5F4E-4939-9A76-E5115C0722B3}" type="datetimeFigureOut">
              <a:rPr kumimoji="1" lang="ja-JP" altLang="en-US" smtClean="0"/>
              <a:t>2022/10/11</a:t>
            </a:fld>
            <a:endParaRPr kumimoji="1" lang="ja-JP" altLang="en-US"/>
          </a:p>
        </p:txBody>
      </p:sp>
      <p:sp>
        <p:nvSpPr>
          <p:cNvPr id="6" name="フッター プレースホルダー 5">
            <a:extLst>
              <a:ext uri="{FF2B5EF4-FFF2-40B4-BE49-F238E27FC236}">
                <a16:creationId xmlns:a16="http://schemas.microsoft.com/office/drawing/2014/main" id="{E705FF89-5EC4-4DCB-B4E5-C96134B0147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C8C116A-B24F-4F79-8922-90A408F40099}"/>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3897918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9A05BE-2A59-4AA8-8B82-D526AF0BB50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2A1E7F7-638C-45FB-85FE-694A6249AF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8124E4A-C6B7-4267-B0B6-4C746FF64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ABC5C7E-8E29-4101-8884-4DDE844DD5DC}"/>
              </a:ext>
            </a:extLst>
          </p:cNvPr>
          <p:cNvSpPr>
            <a:spLocks noGrp="1"/>
          </p:cNvSpPr>
          <p:nvPr>
            <p:ph type="dt" sz="half" idx="10"/>
          </p:nvPr>
        </p:nvSpPr>
        <p:spPr/>
        <p:txBody>
          <a:bodyPr/>
          <a:lstStyle/>
          <a:p>
            <a:fld id="{DD0D8556-5F4E-4939-9A76-E5115C0722B3}" type="datetimeFigureOut">
              <a:rPr kumimoji="1" lang="ja-JP" altLang="en-US" smtClean="0"/>
              <a:t>2022/10/11</a:t>
            </a:fld>
            <a:endParaRPr kumimoji="1" lang="ja-JP" altLang="en-US"/>
          </a:p>
        </p:txBody>
      </p:sp>
      <p:sp>
        <p:nvSpPr>
          <p:cNvPr id="6" name="フッター プレースホルダー 5">
            <a:extLst>
              <a:ext uri="{FF2B5EF4-FFF2-40B4-BE49-F238E27FC236}">
                <a16:creationId xmlns:a16="http://schemas.microsoft.com/office/drawing/2014/main" id="{8F4F73F2-A26C-4ACB-94A6-A1C23F2EA60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4315DE0-E0BF-4AE6-8D1C-FC1853F466DF}"/>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2148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81D725B-E5F3-49B8-BB70-7CCA9711B8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B101889-1B8B-400E-8AB3-3B63086877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81C534C-9685-4172-9D6C-48C73D0392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0D8556-5F4E-4939-9A76-E5115C0722B3}" type="datetimeFigureOut">
              <a:rPr kumimoji="1" lang="ja-JP" altLang="en-US" smtClean="0"/>
              <a:t>2022/10/11</a:t>
            </a:fld>
            <a:endParaRPr kumimoji="1" lang="ja-JP" altLang="en-US"/>
          </a:p>
        </p:txBody>
      </p:sp>
      <p:sp>
        <p:nvSpPr>
          <p:cNvPr id="5" name="フッター プレースホルダー 4">
            <a:extLst>
              <a:ext uri="{FF2B5EF4-FFF2-40B4-BE49-F238E27FC236}">
                <a16:creationId xmlns:a16="http://schemas.microsoft.com/office/drawing/2014/main" id="{E62271A7-ED4F-41B2-9022-EE25F92C3F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ACDD2AF-EF93-4635-AA61-E37BB14472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752079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mailto:kyu-athi@blue.ocn.ne.jp"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slide" Target="slide9.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publicdomainq.net/road-relay-ekiden-0004072/"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8157A6-4A4D-4FA3-A149-D779B2354E24}"/>
              </a:ext>
            </a:extLst>
          </p:cNvPr>
          <p:cNvSpPr>
            <a:spLocks noGrp="1"/>
          </p:cNvSpPr>
          <p:nvPr>
            <p:ph type="ctrTitle"/>
          </p:nvPr>
        </p:nvSpPr>
        <p:spPr/>
        <p:txBody>
          <a:bodyPr>
            <a:normAutofit/>
          </a:bodyPr>
          <a:lstStyle/>
          <a:p>
            <a:r>
              <a:rPr kumimoji="1" lang="ja-JP" altLang="en-US" sz="4000" dirty="0">
                <a:latin typeface="メイリオ" panose="020B0604030504040204" pitchFamily="50" charset="-128"/>
                <a:ea typeface="メイリオ" panose="020B0604030504040204" pitchFamily="50" charset="-128"/>
              </a:rPr>
              <a:t>第</a:t>
            </a:r>
            <a:r>
              <a:rPr lang="en-US" altLang="ja-JP" sz="4000" dirty="0">
                <a:latin typeface="メイリオ" panose="020B0604030504040204" pitchFamily="50" charset="-128"/>
                <a:ea typeface="メイリオ" panose="020B0604030504040204" pitchFamily="50" charset="-128"/>
              </a:rPr>
              <a:t>40</a:t>
            </a:r>
            <a:r>
              <a:rPr kumimoji="1" lang="ja-JP" altLang="en-US" sz="4000" dirty="0">
                <a:latin typeface="メイリオ" panose="020B0604030504040204" pitchFamily="50" charset="-128"/>
                <a:ea typeface="メイリオ" panose="020B0604030504040204" pitchFamily="50" charset="-128"/>
              </a:rPr>
              <a:t>回九州学生駅伝対校選手権大会</a:t>
            </a:r>
            <a:br>
              <a:rPr kumimoji="1" lang="en-US" altLang="ja-JP" sz="4000" dirty="0">
                <a:latin typeface="メイリオ" panose="020B0604030504040204" pitchFamily="50" charset="-128"/>
                <a:ea typeface="メイリオ" panose="020B0604030504040204" pitchFamily="50" charset="-128"/>
              </a:rPr>
            </a:br>
            <a:r>
              <a:rPr kumimoji="1" lang="ja-JP" altLang="en-US" sz="4000" dirty="0">
                <a:latin typeface="メイリオ" panose="020B0604030504040204" pitchFamily="50" charset="-128"/>
                <a:ea typeface="メイリオ" panose="020B0604030504040204" pitchFamily="50" charset="-128"/>
              </a:rPr>
              <a:t>エントリーファイル入力方法</a:t>
            </a:r>
          </a:p>
        </p:txBody>
      </p:sp>
      <p:sp>
        <p:nvSpPr>
          <p:cNvPr id="3" name="字幕 2">
            <a:extLst>
              <a:ext uri="{FF2B5EF4-FFF2-40B4-BE49-F238E27FC236}">
                <a16:creationId xmlns:a16="http://schemas.microsoft.com/office/drawing/2014/main" id="{BC02FC84-4ACC-4F3B-AC3B-96041EFED4F6}"/>
              </a:ext>
            </a:extLst>
          </p:cNvPr>
          <p:cNvSpPr>
            <a:spLocks noGrp="1"/>
          </p:cNvSpPr>
          <p:nvPr>
            <p:ph type="subTitle" idx="1"/>
          </p:nvPr>
        </p:nvSpPr>
        <p:spPr/>
        <p:txBody>
          <a:bodyPr anchor="ctr"/>
          <a:lstStyle/>
          <a:p>
            <a:pPr algn="r"/>
            <a:r>
              <a:rPr kumimoji="1" lang="en-US" altLang="ja-JP" dirty="0">
                <a:latin typeface="メイリオ" panose="020B0604030504040204" pitchFamily="50" charset="-128"/>
                <a:ea typeface="メイリオ" panose="020B0604030504040204" pitchFamily="50" charset="-128"/>
              </a:rPr>
              <a:t>2022</a:t>
            </a:r>
            <a:r>
              <a:rPr kumimoji="1" lang="ja-JP" altLang="en-US" dirty="0">
                <a:latin typeface="メイリオ" panose="020B0604030504040204" pitchFamily="50" charset="-128"/>
                <a:ea typeface="メイリオ" panose="020B0604030504040204" pitchFamily="50" charset="-128"/>
              </a:rPr>
              <a:t>年</a:t>
            </a:r>
            <a:r>
              <a:rPr kumimoji="1" lang="en-US" altLang="ja-JP" dirty="0">
                <a:latin typeface="メイリオ" panose="020B0604030504040204" pitchFamily="50" charset="-128"/>
                <a:ea typeface="メイリオ" panose="020B0604030504040204" pitchFamily="50" charset="-128"/>
              </a:rPr>
              <a:t>10</a:t>
            </a:r>
            <a:r>
              <a:rPr kumimoji="1" lang="ja-JP" altLang="en-US" dirty="0">
                <a:latin typeface="メイリオ" panose="020B0604030504040204" pitchFamily="50" charset="-128"/>
                <a:ea typeface="メイリオ" panose="020B0604030504040204" pitchFamily="50" charset="-128"/>
              </a:rPr>
              <a:t>月</a:t>
            </a:r>
            <a:endParaRPr kumimoji="1" lang="en-US" altLang="ja-JP" dirty="0">
              <a:latin typeface="メイリオ" panose="020B0604030504040204" pitchFamily="50" charset="-128"/>
              <a:ea typeface="メイリオ" panose="020B0604030504040204" pitchFamily="50" charset="-128"/>
            </a:endParaRPr>
          </a:p>
          <a:p>
            <a:pPr algn="r"/>
            <a:r>
              <a:rPr lang="ja-JP" altLang="en-US" dirty="0">
                <a:latin typeface="メイリオ" panose="020B0604030504040204" pitchFamily="50" charset="-128"/>
                <a:ea typeface="メイリオ" panose="020B0604030504040204" pitchFamily="50" charset="-128"/>
              </a:rPr>
              <a:t>九州学生陸上競技連盟</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35704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シード校以外　注意</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058779"/>
            <a:ext cx="10515600" cy="1005691"/>
          </a:xfrm>
        </p:spPr>
        <p:txBody>
          <a:bodyPr>
            <a:normAutofit/>
          </a:bodyPr>
          <a:lstStyle/>
          <a:p>
            <a:pPr marL="0" indent="0">
              <a:buNone/>
            </a:pPr>
            <a:r>
              <a:rPr lang="ja-JP" altLang="en-US" sz="1800" dirty="0">
                <a:latin typeface="メイリオ" panose="020B0604030504040204" pitchFamily="50" charset="-128"/>
                <a:ea typeface="メイリオ" panose="020B0604030504040204" pitchFamily="50" charset="-128"/>
              </a:rPr>
              <a:t>●今回は、</a:t>
            </a:r>
            <a:r>
              <a:rPr lang="en-US" altLang="ja-JP" sz="1800" b="1" u="sng" dirty="0">
                <a:solidFill>
                  <a:srgbClr val="FF0000"/>
                </a:solidFill>
                <a:latin typeface="メイリオ" panose="020B0604030504040204" pitchFamily="50" charset="-128"/>
                <a:ea typeface="メイリオ" panose="020B0604030504040204" pitchFamily="50" charset="-128"/>
              </a:rPr>
              <a:t>1</a:t>
            </a:r>
            <a:r>
              <a:rPr lang="ja-JP" altLang="en-US" sz="1800" b="1" u="sng" dirty="0">
                <a:solidFill>
                  <a:srgbClr val="FF0000"/>
                </a:solidFill>
                <a:latin typeface="メイリオ" panose="020B0604030504040204" pitchFamily="50" charset="-128"/>
                <a:ea typeface="メイリオ" panose="020B0604030504040204" pitchFamily="50" charset="-128"/>
              </a:rPr>
              <a:t>チームにつき</a:t>
            </a:r>
            <a:r>
              <a:rPr lang="en-US" altLang="ja-JP" sz="1800" b="1" u="sng" dirty="0">
                <a:solidFill>
                  <a:srgbClr val="FF0000"/>
                </a:solidFill>
                <a:latin typeface="メイリオ" panose="020B0604030504040204" pitchFamily="50" charset="-128"/>
                <a:ea typeface="メイリオ" panose="020B0604030504040204" pitchFamily="50" charset="-128"/>
              </a:rPr>
              <a:t>1</a:t>
            </a:r>
            <a:r>
              <a:rPr lang="ja-JP" altLang="en-US" sz="1800" b="1" u="sng" dirty="0">
                <a:solidFill>
                  <a:srgbClr val="FF0000"/>
                </a:solidFill>
                <a:latin typeface="メイリオ" panose="020B0604030504040204" pitchFamily="50" charset="-128"/>
                <a:ea typeface="メイリオ" panose="020B0604030504040204" pitchFamily="50" charset="-128"/>
              </a:rPr>
              <a:t>ファイル</a:t>
            </a:r>
            <a:r>
              <a:rPr lang="ja-JP" altLang="en-US" sz="1800" dirty="0">
                <a:latin typeface="メイリオ" panose="020B0604030504040204" pitchFamily="50" charset="-128"/>
                <a:ea typeface="メイリオ" panose="020B0604030504040204" pitchFamily="50" charset="-128"/>
              </a:rPr>
              <a:t>でのエントリーとなっています。</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複数チームエントリーする場合は、エントリーするチーム分、予め</a:t>
            </a:r>
            <a:r>
              <a:rPr lang="en-US" altLang="ja-JP" sz="1800" dirty="0">
                <a:latin typeface="メイリオ" panose="020B0604030504040204" pitchFamily="50" charset="-128"/>
                <a:ea typeface="メイリオ" panose="020B0604030504040204" pitchFamily="50" charset="-128"/>
              </a:rPr>
              <a:t>Excel</a:t>
            </a:r>
            <a:r>
              <a:rPr lang="ja-JP" altLang="en-US" sz="1800" dirty="0">
                <a:latin typeface="メイリオ" panose="020B0604030504040204" pitchFamily="50" charset="-128"/>
                <a:ea typeface="メイリオ" panose="020B0604030504040204" pitchFamily="50" charset="-128"/>
              </a:rPr>
              <a:t>ファイル</a:t>
            </a:r>
            <a:r>
              <a:rPr lang="en-US" altLang="ja-JP" sz="1800" dirty="0">
                <a:latin typeface="メイリオ" panose="020B0604030504040204" pitchFamily="50" charset="-128"/>
                <a:ea typeface="メイリオ" panose="020B0604030504040204" pitchFamily="50" charset="-128"/>
              </a:rPr>
              <a:t>【40</a:t>
            </a:r>
            <a:r>
              <a:rPr lang="ja-JP" altLang="en-US" sz="1800" dirty="0">
                <a:latin typeface="メイリオ" panose="020B0604030504040204" pitchFamily="50" charset="-128"/>
                <a:ea typeface="メイリオ" panose="020B0604030504040204" pitchFamily="50" charset="-128"/>
              </a:rPr>
              <a:t>島原駅伝</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男子</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シード校以外、</a:t>
            </a:r>
            <a:r>
              <a:rPr lang="en-US" altLang="ja-JP" sz="1800" dirty="0">
                <a:latin typeface="メイリオ" panose="020B0604030504040204" pitchFamily="50" charset="-128"/>
                <a:ea typeface="メイリオ" panose="020B0604030504040204" pitchFamily="50" charset="-128"/>
              </a:rPr>
              <a:t>OP】[</a:t>
            </a:r>
            <a:r>
              <a:rPr lang="ja-JP" altLang="en-US" sz="1800" dirty="0">
                <a:latin typeface="メイリオ" panose="020B0604030504040204" pitchFamily="50" charset="-128"/>
                <a:ea typeface="メイリオ" panose="020B0604030504040204" pitchFamily="50" charset="-128"/>
              </a:rPr>
              <a:t>チーム名</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　を複製しておいてください。</a:t>
            </a:r>
            <a:endParaRPr lang="en-US" altLang="ja-JP" sz="1800"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A67D2B50-1217-4E49-9618-65822A49C2EB}"/>
              </a:ext>
            </a:extLst>
          </p:cNvPr>
          <p:cNvPicPr>
            <a:picLocks noChangeAspect="1"/>
          </p:cNvPicPr>
          <p:nvPr/>
        </p:nvPicPr>
        <p:blipFill rotWithShape="1">
          <a:blip r:embed="rId2"/>
          <a:srcRect l="12894" t="25553" r="34859" b="10562"/>
          <a:stretch/>
        </p:blipFill>
        <p:spPr>
          <a:xfrm>
            <a:off x="904972" y="2064471"/>
            <a:ext cx="3316810" cy="2281286"/>
          </a:xfrm>
          <a:prstGeom prst="rect">
            <a:avLst/>
          </a:prstGeom>
          <a:ln>
            <a:solidFill>
              <a:schemeClr val="tx1"/>
            </a:solidFill>
          </a:ln>
        </p:spPr>
      </p:pic>
      <p:pic>
        <p:nvPicPr>
          <p:cNvPr id="6" name="図 5">
            <a:extLst>
              <a:ext uri="{FF2B5EF4-FFF2-40B4-BE49-F238E27FC236}">
                <a16:creationId xmlns:a16="http://schemas.microsoft.com/office/drawing/2014/main" id="{E52E5205-61B9-4DED-A05E-D64581953794}"/>
              </a:ext>
            </a:extLst>
          </p:cNvPr>
          <p:cNvPicPr>
            <a:picLocks noChangeAspect="1"/>
          </p:cNvPicPr>
          <p:nvPr/>
        </p:nvPicPr>
        <p:blipFill rotWithShape="1">
          <a:blip r:embed="rId3"/>
          <a:srcRect l="12546" t="26298" r="34641" b="9619"/>
          <a:stretch/>
        </p:blipFill>
        <p:spPr>
          <a:xfrm>
            <a:off x="4288554" y="2064470"/>
            <a:ext cx="3342402" cy="2281287"/>
          </a:xfrm>
          <a:prstGeom prst="rect">
            <a:avLst/>
          </a:prstGeom>
          <a:ln>
            <a:solidFill>
              <a:schemeClr val="tx1"/>
            </a:solidFill>
          </a:ln>
        </p:spPr>
      </p:pic>
      <p:pic>
        <p:nvPicPr>
          <p:cNvPr id="7" name="図 6">
            <a:extLst>
              <a:ext uri="{FF2B5EF4-FFF2-40B4-BE49-F238E27FC236}">
                <a16:creationId xmlns:a16="http://schemas.microsoft.com/office/drawing/2014/main" id="{682EFD70-9464-4039-964E-FD3BB804F9F5}"/>
              </a:ext>
            </a:extLst>
          </p:cNvPr>
          <p:cNvPicPr>
            <a:picLocks noChangeAspect="1"/>
          </p:cNvPicPr>
          <p:nvPr/>
        </p:nvPicPr>
        <p:blipFill rotWithShape="1">
          <a:blip r:embed="rId4"/>
          <a:srcRect l="13822" t="25553" r="29634" b="7865"/>
          <a:stretch/>
        </p:blipFill>
        <p:spPr>
          <a:xfrm>
            <a:off x="7697728" y="2064470"/>
            <a:ext cx="4103096" cy="2717663"/>
          </a:xfrm>
          <a:prstGeom prst="rect">
            <a:avLst/>
          </a:prstGeom>
          <a:ln>
            <a:solidFill>
              <a:schemeClr val="tx1"/>
            </a:solidFill>
          </a:ln>
        </p:spPr>
      </p:pic>
      <p:sp>
        <p:nvSpPr>
          <p:cNvPr id="8" name="コンテンツ プレースホルダー 2">
            <a:extLst>
              <a:ext uri="{FF2B5EF4-FFF2-40B4-BE49-F238E27FC236}">
                <a16:creationId xmlns:a16="http://schemas.microsoft.com/office/drawing/2014/main" id="{A5171680-428F-444F-91C3-3A56FD0D18BA}"/>
              </a:ext>
            </a:extLst>
          </p:cNvPr>
          <p:cNvSpPr txBox="1">
            <a:spLocks/>
          </p:cNvSpPr>
          <p:nvPr/>
        </p:nvSpPr>
        <p:spPr>
          <a:xfrm>
            <a:off x="1637354" y="4434527"/>
            <a:ext cx="1852046" cy="4202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コピー</a:t>
            </a:r>
            <a:endParaRPr lang="en-US" altLang="ja-JP" sz="1800" dirty="0">
              <a:latin typeface="メイリオ" panose="020B0604030504040204" pitchFamily="50" charset="-128"/>
              <a:ea typeface="メイリオ" panose="020B0604030504040204" pitchFamily="50" charset="-128"/>
            </a:endParaRPr>
          </a:p>
        </p:txBody>
      </p:sp>
      <p:sp>
        <p:nvSpPr>
          <p:cNvPr id="9" name="コンテンツ プレースホルダー 2">
            <a:extLst>
              <a:ext uri="{FF2B5EF4-FFF2-40B4-BE49-F238E27FC236}">
                <a16:creationId xmlns:a16="http://schemas.microsoft.com/office/drawing/2014/main" id="{C3A754A9-1741-4CE4-9BDD-870F9028892B}"/>
              </a:ext>
            </a:extLst>
          </p:cNvPr>
          <p:cNvSpPr txBox="1">
            <a:spLocks/>
          </p:cNvSpPr>
          <p:nvPr/>
        </p:nvSpPr>
        <p:spPr>
          <a:xfrm>
            <a:off x="5033732" y="4434527"/>
            <a:ext cx="1852046" cy="4202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貼り付け</a:t>
            </a:r>
            <a:endParaRPr lang="en-US" altLang="ja-JP" sz="1800" dirty="0">
              <a:latin typeface="メイリオ" panose="020B0604030504040204" pitchFamily="50" charset="-128"/>
              <a:ea typeface="メイリオ" panose="020B0604030504040204" pitchFamily="50" charset="-128"/>
            </a:endParaRPr>
          </a:p>
        </p:txBody>
      </p:sp>
      <p:sp>
        <p:nvSpPr>
          <p:cNvPr id="10" name="コンテンツ プレースホルダー 2">
            <a:extLst>
              <a:ext uri="{FF2B5EF4-FFF2-40B4-BE49-F238E27FC236}">
                <a16:creationId xmlns:a16="http://schemas.microsoft.com/office/drawing/2014/main" id="{F300691D-C52F-453E-9697-B6235661AB51}"/>
              </a:ext>
            </a:extLst>
          </p:cNvPr>
          <p:cNvSpPr txBox="1">
            <a:spLocks/>
          </p:cNvSpPr>
          <p:nvPr/>
        </p:nvSpPr>
        <p:spPr>
          <a:xfrm>
            <a:off x="8823253" y="4854804"/>
            <a:ext cx="1852046" cy="4202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名前の変更</a:t>
            </a:r>
            <a:endParaRPr lang="en-US" altLang="ja-JP" sz="1800" dirty="0">
              <a:latin typeface="メイリオ" panose="020B0604030504040204" pitchFamily="50" charset="-128"/>
              <a:ea typeface="メイリオ" panose="020B0604030504040204" pitchFamily="50" charset="-128"/>
            </a:endParaRPr>
          </a:p>
        </p:txBody>
      </p:sp>
      <p:sp>
        <p:nvSpPr>
          <p:cNvPr id="11" name="矢印: 右 10">
            <a:extLst>
              <a:ext uri="{FF2B5EF4-FFF2-40B4-BE49-F238E27FC236}">
                <a16:creationId xmlns:a16="http://schemas.microsoft.com/office/drawing/2014/main" id="{67CD5ACF-E2BA-4E4C-AD53-B1C0DAB57F65}"/>
              </a:ext>
            </a:extLst>
          </p:cNvPr>
          <p:cNvSpPr/>
          <p:nvPr/>
        </p:nvSpPr>
        <p:spPr>
          <a:xfrm>
            <a:off x="3629320" y="4434527"/>
            <a:ext cx="1404412" cy="269448"/>
          </a:xfrm>
          <a:prstGeom prst="rightArrow">
            <a:avLst>
              <a:gd name="adj1" fmla="val 50000"/>
              <a:gd name="adj2" fmla="val 74490"/>
            </a:avLst>
          </a:prstGeom>
          <a:solidFill>
            <a:srgbClr val="00B0F0"/>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87D14269-BD27-4ADE-AD40-105A7B4BABE4}"/>
              </a:ext>
            </a:extLst>
          </p:cNvPr>
          <p:cNvSpPr/>
          <p:nvPr/>
        </p:nvSpPr>
        <p:spPr>
          <a:xfrm rot="570175">
            <a:off x="6684585" y="4643737"/>
            <a:ext cx="2235880" cy="299589"/>
          </a:xfrm>
          <a:prstGeom prst="rightArrow">
            <a:avLst>
              <a:gd name="adj1" fmla="val 50000"/>
              <a:gd name="adj2" fmla="val 77119"/>
            </a:avLst>
          </a:prstGeom>
          <a:solidFill>
            <a:srgbClr val="00B0F0"/>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13749785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シード校以外　様式２　チームの資料</a:t>
            </a:r>
            <a:endParaRPr kumimoji="1" lang="ja-JP" altLang="en-US" dirty="0">
              <a:latin typeface="メイリオ" panose="020B0604030504040204" pitchFamily="50" charset="-128"/>
              <a:ea typeface="メイリオ" panose="020B0604030504040204" pitchFamily="50" charset="-128"/>
            </a:endParaRPr>
          </a:p>
        </p:txBody>
      </p:sp>
      <p:sp>
        <p:nvSpPr>
          <p:cNvPr id="18" name="吹き出し: 角を丸めた四角形 17">
            <a:extLst>
              <a:ext uri="{FF2B5EF4-FFF2-40B4-BE49-F238E27FC236}">
                <a16:creationId xmlns:a16="http://schemas.microsoft.com/office/drawing/2014/main" id="{64C8CE88-4276-415C-996E-B168E0DABE15}"/>
              </a:ext>
            </a:extLst>
          </p:cNvPr>
          <p:cNvSpPr/>
          <p:nvPr/>
        </p:nvSpPr>
        <p:spPr>
          <a:xfrm>
            <a:off x="838200" y="1251284"/>
            <a:ext cx="6491585" cy="609693"/>
          </a:xfrm>
          <a:prstGeom prst="wedgeRoundRectCallout">
            <a:avLst>
              <a:gd name="adj1" fmla="val -23099"/>
              <a:gd name="adj2" fmla="val -41358"/>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bg1"/>
                </a:solidFill>
                <a:latin typeface="メイリオ" panose="020B0604030504040204" pitchFamily="50" charset="-128"/>
                <a:ea typeface="メイリオ" panose="020B0604030504040204" pitchFamily="50" charset="-128"/>
              </a:rPr>
              <a:t>このシート</a:t>
            </a:r>
            <a:r>
              <a:rPr kumimoji="1" lang="en-US" altLang="ja-JP" dirty="0">
                <a:solidFill>
                  <a:schemeClr val="bg1"/>
                </a:solidFill>
                <a:latin typeface="メイリオ" panose="020B0604030504040204" pitchFamily="50" charset="-128"/>
                <a:ea typeface="メイリオ" panose="020B0604030504040204" pitchFamily="50" charset="-128"/>
              </a:rPr>
              <a:t>(</a:t>
            </a:r>
            <a:r>
              <a:rPr kumimoji="1" lang="ja-JP" altLang="en-US" dirty="0">
                <a:solidFill>
                  <a:schemeClr val="bg1"/>
                </a:solidFill>
                <a:latin typeface="メイリオ" panose="020B0604030504040204" pitchFamily="50" charset="-128"/>
                <a:ea typeface="メイリオ" panose="020B0604030504040204" pitchFamily="50" charset="-128"/>
              </a:rPr>
              <a:t>様式</a:t>
            </a:r>
            <a:r>
              <a:rPr kumimoji="1" lang="en-US" altLang="ja-JP" dirty="0">
                <a:solidFill>
                  <a:schemeClr val="bg1"/>
                </a:solidFill>
                <a:latin typeface="メイリオ" panose="020B0604030504040204" pitchFamily="50" charset="-128"/>
                <a:ea typeface="メイリオ" panose="020B0604030504040204" pitchFamily="50" charset="-128"/>
              </a:rPr>
              <a:t>1-2)</a:t>
            </a:r>
            <a:r>
              <a:rPr kumimoji="1" lang="ja-JP" altLang="en-US" dirty="0">
                <a:solidFill>
                  <a:schemeClr val="bg1"/>
                </a:solidFill>
                <a:latin typeface="メイリオ" panose="020B0604030504040204" pitchFamily="50" charset="-128"/>
                <a:ea typeface="メイリオ" panose="020B0604030504040204" pitchFamily="50" charset="-128"/>
              </a:rPr>
              <a:t>の内容がそのまま大会プログラムに反映されますのでミスのないよう慎重に</a:t>
            </a:r>
            <a:r>
              <a:rPr lang="ja-JP" altLang="en-US" dirty="0">
                <a:solidFill>
                  <a:schemeClr val="bg1"/>
                </a:solidFill>
                <a:latin typeface="メイリオ" panose="020B0604030504040204" pitchFamily="50" charset="-128"/>
                <a:ea typeface="メイリオ" panose="020B0604030504040204" pitchFamily="50" charset="-128"/>
              </a:rPr>
              <a:t>記入してください。</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sp>
        <p:nvSpPr>
          <p:cNvPr id="17" name="楕円 16">
            <a:extLst>
              <a:ext uri="{FF2B5EF4-FFF2-40B4-BE49-F238E27FC236}">
                <a16:creationId xmlns:a16="http://schemas.microsoft.com/office/drawing/2014/main" id="{C76580BE-2491-4C36-8D58-9E708FC5A4F2}"/>
              </a:ext>
            </a:extLst>
          </p:cNvPr>
          <p:cNvSpPr/>
          <p:nvPr/>
        </p:nvSpPr>
        <p:spPr>
          <a:xfrm>
            <a:off x="7550151" y="4451685"/>
            <a:ext cx="2971800" cy="42012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a:extLst>
              <a:ext uri="{FF2B5EF4-FFF2-40B4-BE49-F238E27FC236}">
                <a16:creationId xmlns:a16="http://schemas.microsoft.com/office/drawing/2014/main" id="{055A8724-7A98-4792-9FA5-51ACC6570AB0}"/>
              </a:ext>
            </a:extLst>
          </p:cNvPr>
          <p:cNvSpPr/>
          <p:nvPr/>
        </p:nvSpPr>
        <p:spPr>
          <a:xfrm>
            <a:off x="7448096" y="1198749"/>
            <a:ext cx="2971800" cy="73237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a:extLst>
              <a:ext uri="{FF2B5EF4-FFF2-40B4-BE49-F238E27FC236}">
                <a16:creationId xmlns:a16="http://schemas.microsoft.com/office/drawing/2014/main" id="{CD18223B-3A1E-44C7-B3B8-EF9F8A3FDF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8096" y="882251"/>
            <a:ext cx="4233436" cy="5610623"/>
          </a:xfrm>
          <a:prstGeom prst="rect">
            <a:avLst/>
          </a:prstGeom>
        </p:spPr>
      </p:pic>
      <p:sp>
        <p:nvSpPr>
          <p:cNvPr id="11" name="吹き出し: 角を丸めた四角形 10">
            <a:extLst>
              <a:ext uri="{FF2B5EF4-FFF2-40B4-BE49-F238E27FC236}">
                <a16:creationId xmlns:a16="http://schemas.microsoft.com/office/drawing/2014/main" id="{2B504527-E35E-4B13-977E-7DDD61A9C672}"/>
              </a:ext>
            </a:extLst>
          </p:cNvPr>
          <p:cNvSpPr/>
          <p:nvPr/>
        </p:nvSpPr>
        <p:spPr>
          <a:xfrm>
            <a:off x="1772104" y="3887280"/>
            <a:ext cx="5218243" cy="944421"/>
          </a:xfrm>
          <a:prstGeom prst="wedgeRoundRectCallout">
            <a:avLst>
              <a:gd name="adj1" fmla="val 67632"/>
              <a:gd name="adj2" fmla="val 49786"/>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●ユニフォーム・タスキイラストについて</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生地の色、活字の色を詳しく明記してください。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6" name="吹き出し: 角を丸めた四角形 15">
            <a:extLst>
              <a:ext uri="{FF2B5EF4-FFF2-40B4-BE49-F238E27FC236}">
                <a16:creationId xmlns:a16="http://schemas.microsoft.com/office/drawing/2014/main" id="{C6D780D7-06C8-4391-8601-2EA6D5DA0554}"/>
              </a:ext>
            </a:extLst>
          </p:cNvPr>
          <p:cNvSpPr/>
          <p:nvPr/>
        </p:nvSpPr>
        <p:spPr>
          <a:xfrm>
            <a:off x="1772104" y="1931126"/>
            <a:ext cx="5218243" cy="944421"/>
          </a:xfrm>
          <a:prstGeom prst="wedgeRoundRectCallout">
            <a:avLst>
              <a:gd name="adj1" fmla="val 80624"/>
              <a:gd name="adj2" fmla="val 95517"/>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●集合写真内の選手の名前について</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記入してください。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24653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F88482B4-CC23-4C7E-8486-5B25FA523ECF}"/>
              </a:ext>
            </a:extLst>
          </p:cNvPr>
          <p:cNvPicPr>
            <a:picLocks noChangeAspect="1"/>
          </p:cNvPicPr>
          <p:nvPr/>
        </p:nvPicPr>
        <p:blipFill rotWithShape="1">
          <a:blip r:embed="rId2"/>
          <a:srcRect l="16538" t="15440" r="29382" b="8763"/>
          <a:stretch/>
        </p:blipFill>
        <p:spPr>
          <a:xfrm>
            <a:off x="5756333" y="1894600"/>
            <a:ext cx="5875024" cy="4631897"/>
          </a:xfrm>
          <a:prstGeom prst="rect">
            <a:avLst/>
          </a:prstGeom>
          <a:ln>
            <a:solidFill>
              <a:schemeClr val="tx1"/>
            </a:solidFill>
          </a:ln>
        </p:spPr>
      </p:pic>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シード校以外　様式</a:t>
            </a:r>
            <a:r>
              <a:rPr lang="en-US" altLang="ja-JP" dirty="0">
                <a:latin typeface="メイリオ" panose="020B0604030504040204" pitchFamily="50" charset="-128"/>
                <a:ea typeface="メイリオ" panose="020B0604030504040204" pitchFamily="50" charset="-128"/>
              </a:rPr>
              <a:t>1-2</a:t>
            </a:r>
            <a:r>
              <a:rPr lang="ja-JP" altLang="en-US" dirty="0">
                <a:latin typeface="メイリオ" panose="020B0604030504040204" pitchFamily="50" charset="-128"/>
                <a:ea typeface="メイリオ" panose="020B0604030504040204" pitchFamily="50" charset="-128"/>
              </a:rPr>
              <a:t>チームエントリー</a:t>
            </a:r>
            <a:endParaRPr kumimoji="1" lang="ja-JP" altLang="en-US" dirty="0">
              <a:latin typeface="メイリオ" panose="020B0604030504040204" pitchFamily="50" charset="-128"/>
              <a:ea typeface="メイリオ" panose="020B0604030504040204" pitchFamily="50" charset="-128"/>
            </a:endParaRPr>
          </a:p>
        </p:txBody>
      </p:sp>
      <p:sp>
        <p:nvSpPr>
          <p:cNvPr id="18" name="吹き出し: 角を丸めた四角形 17">
            <a:extLst>
              <a:ext uri="{FF2B5EF4-FFF2-40B4-BE49-F238E27FC236}">
                <a16:creationId xmlns:a16="http://schemas.microsoft.com/office/drawing/2014/main" id="{64C8CE88-4276-415C-996E-B168E0DABE15}"/>
              </a:ext>
            </a:extLst>
          </p:cNvPr>
          <p:cNvSpPr/>
          <p:nvPr/>
        </p:nvSpPr>
        <p:spPr>
          <a:xfrm>
            <a:off x="838200" y="1251284"/>
            <a:ext cx="10175549" cy="609693"/>
          </a:xfrm>
          <a:prstGeom prst="wedgeRoundRectCallout">
            <a:avLst>
              <a:gd name="adj1" fmla="val -23099"/>
              <a:gd name="adj2" fmla="val -41358"/>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bg1"/>
                </a:solidFill>
                <a:latin typeface="メイリオ" panose="020B0604030504040204" pitchFamily="50" charset="-128"/>
                <a:ea typeface="メイリオ" panose="020B0604030504040204" pitchFamily="50" charset="-128"/>
              </a:rPr>
              <a:t>このシート</a:t>
            </a:r>
            <a:r>
              <a:rPr kumimoji="1" lang="en-US" altLang="ja-JP" dirty="0">
                <a:solidFill>
                  <a:schemeClr val="bg1"/>
                </a:solidFill>
                <a:latin typeface="メイリオ" panose="020B0604030504040204" pitchFamily="50" charset="-128"/>
                <a:ea typeface="メイリオ" panose="020B0604030504040204" pitchFamily="50" charset="-128"/>
              </a:rPr>
              <a:t>(</a:t>
            </a:r>
            <a:r>
              <a:rPr kumimoji="1" lang="ja-JP" altLang="en-US" dirty="0">
                <a:solidFill>
                  <a:schemeClr val="bg1"/>
                </a:solidFill>
                <a:latin typeface="メイリオ" panose="020B0604030504040204" pitchFamily="50" charset="-128"/>
                <a:ea typeface="メイリオ" panose="020B0604030504040204" pitchFamily="50" charset="-128"/>
              </a:rPr>
              <a:t>様式</a:t>
            </a:r>
            <a:r>
              <a:rPr kumimoji="1" lang="en-US" altLang="ja-JP" dirty="0">
                <a:solidFill>
                  <a:schemeClr val="bg1"/>
                </a:solidFill>
                <a:latin typeface="メイリオ" panose="020B0604030504040204" pitchFamily="50" charset="-128"/>
                <a:ea typeface="メイリオ" panose="020B0604030504040204" pitchFamily="50" charset="-128"/>
              </a:rPr>
              <a:t>1-2)</a:t>
            </a:r>
            <a:r>
              <a:rPr kumimoji="1" lang="ja-JP" altLang="en-US" dirty="0">
                <a:solidFill>
                  <a:schemeClr val="bg1"/>
                </a:solidFill>
                <a:latin typeface="メイリオ" panose="020B0604030504040204" pitchFamily="50" charset="-128"/>
                <a:ea typeface="メイリオ" panose="020B0604030504040204" pitchFamily="50" charset="-128"/>
              </a:rPr>
              <a:t>の内容がそのまま大会プログラムに反映されますのでミスのないよう慎重に</a:t>
            </a:r>
            <a:r>
              <a:rPr lang="ja-JP" altLang="en-US" dirty="0">
                <a:solidFill>
                  <a:schemeClr val="bg1"/>
                </a:solidFill>
                <a:latin typeface="メイリオ" panose="020B0604030504040204" pitchFamily="50" charset="-128"/>
                <a:ea typeface="メイリオ" panose="020B0604030504040204" pitchFamily="50" charset="-128"/>
              </a:rPr>
              <a:t>記入してください。</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sp>
        <p:nvSpPr>
          <p:cNvPr id="9" name="楕円 8">
            <a:extLst>
              <a:ext uri="{FF2B5EF4-FFF2-40B4-BE49-F238E27FC236}">
                <a16:creationId xmlns:a16="http://schemas.microsoft.com/office/drawing/2014/main" id="{055A8724-7A98-4792-9FA5-51ACC6570AB0}"/>
              </a:ext>
            </a:extLst>
          </p:cNvPr>
          <p:cNvSpPr/>
          <p:nvPr/>
        </p:nvSpPr>
        <p:spPr>
          <a:xfrm>
            <a:off x="6218548" y="2936061"/>
            <a:ext cx="460041" cy="250320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2B504527-E35E-4B13-977E-7DDD61A9C672}"/>
              </a:ext>
            </a:extLst>
          </p:cNvPr>
          <p:cNvSpPr/>
          <p:nvPr/>
        </p:nvSpPr>
        <p:spPr>
          <a:xfrm>
            <a:off x="187103" y="2053483"/>
            <a:ext cx="5218243" cy="1792654"/>
          </a:xfrm>
          <a:prstGeom prst="wedgeRoundRectCallout">
            <a:avLst>
              <a:gd name="adj1" fmla="val 65454"/>
              <a:gd name="adj2" fmla="val 30904"/>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メイリオ" panose="020B0604030504040204" pitchFamily="50" charset="-128"/>
                <a:ea typeface="メイリオ" panose="020B0604030504040204" pitchFamily="50" charset="-128"/>
              </a:rPr>
              <a:t>2022</a:t>
            </a:r>
            <a:r>
              <a:rPr lang="ja-JP" altLang="en-US" dirty="0">
                <a:solidFill>
                  <a:schemeClr val="tx1"/>
                </a:solidFill>
                <a:latin typeface="メイリオ" panose="020B0604030504040204" pitchFamily="50" charset="-128"/>
                <a:ea typeface="メイリオ" panose="020B0604030504040204" pitchFamily="50" charset="-128"/>
              </a:rPr>
              <a:t>年度登録番号を入力してください。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ﾌﾘｶﾞﾅ、氏名、大学、学年は自動的に表示されます。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出身校は手動で入力をお願い致します。</a:t>
            </a:r>
            <a:endParaRPr lang="en-US" altLang="ja-JP" dirty="0">
              <a:solidFill>
                <a:schemeClr val="tx1"/>
              </a:solidFill>
              <a:latin typeface="メイリオ" panose="020B0604030504040204" pitchFamily="50" charset="-128"/>
              <a:ea typeface="メイリオ" panose="020B0604030504040204" pitchFamily="50" charset="-128"/>
            </a:endParaRPr>
          </a:p>
          <a:p>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7" name="楕円 16">
            <a:extLst>
              <a:ext uri="{FF2B5EF4-FFF2-40B4-BE49-F238E27FC236}">
                <a16:creationId xmlns:a16="http://schemas.microsoft.com/office/drawing/2014/main" id="{C76580BE-2491-4C36-8D58-9E708FC5A4F2}"/>
              </a:ext>
            </a:extLst>
          </p:cNvPr>
          <p:cNvSpPr/>
          <p:nvPr/>
        </p:nvSpPr>
        <p:spPr>
          <a:xfrm>
            <a:off x="6669179" y="5983789"/>
            <a:ext cx="4344570" cy="420122"/>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楕円 11">
            <a:extLst>
              <a:ext uri="{FF2B5EF4-FFF2-40B4-BE49-F238E27FC236}">
                <a16:creationId xmlns:a16="http://schemas.microsoft.com/office/drawing/2014/main" id="{4E70953B-F22B-4FD5-8205-71A779D3339C}"/>
              </a:ext>
            </a:extLst>
          </p:cNvPr>
          <p:cNvSpPr/>
          <p:nvPr/>
        </p:nvSpPr>
        <p:spPr>
          <a:xfrm>
            <a:off x="5756333" y="4000488"/>
            <a:ext cx="5257416" cy="420122"/>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0E3CAEF4-B9BD-401E-9152-190B29AEEC5D}"/>
              </a:ext>
            </a:extLst>
          </p:cNvPr>
          <p:cNvSpPr/>
          <p:nvPr/>
        </p:nvSpPr>
        <p:spPr>
          <a:xfrm rot="5400000">
            <a:off x="9099251" y="5027560"/>
            <a:ext cx="688159" cy="149897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吹き出し: 角を丸めた四角形 13">
            <a:extLst>
              <a:ext uri="{FF2B5EF4-FFF2-40B4-BE49-F238E27FC236}">
                <a16:creationId xmlns:a16="http://schemas.microsoft.com/office/drawing/2014/main" id="{91B84665-FEC8-44E4-A158-50BB39E822E6}"/>
              </a:ext>
            </a:extLst>
          </p:cNvPr>
          <p:cNvSpPr/>
          <p:nvPr/>
        </p:nvSpPr>
        <p:spPr>
          <a:xfrm>
            <a:off x="187103" y="5052767"/>
            <a:ext cx="5218243" cy="1792654"/>
          </a:xfrm>
          <a:prstGeom prst="wedgeRoundRectCallout">
            <a:avLst>
              <a:gd name="adj1" fmla="val 112243"/>
              <a:gd name="adj2" fmla="val -8009"/>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メイリオ" panose="020B0604030504040204" pitchFamily="50" charset="-128"/>
                <a:ea typeface="メイリオ" panose="020B0604030504040204" pitchFamily="50" charset="-128"/>
              </a:rPr>
              <a:t>5000m</a:t>
            </a:r>
            <a:r>
              <a:rPr lang="ja-JP" altLang="en-US" dirty="0" err="1">
                <a:solidFill>
                  <a:schemeClr val="tx1"/>
                </a:solidFill>
                <a:latin typeface="メイリオ" panose="020B0604030504040204" pitchFamily="50" charset="-128"/>
                <a:ea typeface="メイリオ" panose="020B0604030504040204" pitchFamily="50" charset="-128"/>
              </a:rPr>
              <a:t>、</a:t>
            </a:r>
            <a:r>
              <a:rPr lang="en-US" altLang="ja-JP" dirty="0">
                <a:solidFill>
                  <a:schemeClr val="tx1"/>
                </a:solidFill>
                <a:latin typeface="メイリオ" panose="020B0604030504040204" pitchFamily="50" charset="-128"/>
                <a:ea typeface="メイリオ" panose="020B0604030504040204" pitchFamily="50" charset="-128"/>
              </a:rPr>
              <a:t>10000m</a:t>
            </a:r>
            <a:r>
              <a:rPr lang="ja-JP" altLang="en-US" dirty="0">
                <a:solidFill>
                  <a:schemeClr val="tx1"/>
                </a:solidFill>
                <a:latin typeface="メイリオ" panose="020B0604030504040204" pitchFamily="50" charset="-128"/>
                <a:ea typeface="メイリオ" panose="020B0604030504040204" pitchFamily="50" charset="-128"/>
              </a:rPr>
              <a:t>の上位</a:t>
            </a:r>
            <a:r>
              <a:rPr lang="en-US" altLang="ja-JP" dirty="0">
                <a:solidFill>
                  <a:schemeClr val="tx1"/>
                </a:solidFill>
                <a:latin typeface="メイリオ" panose="020B0604030504040204" pitchFamily="50" charset="-128"/>
                <a:ea typeface="メイリオ" panose="020B0604030504040204" pitchFamily="50" charset="-128"/>
              </a:rPr>
              <a:t>7</a:t>
            </a:r>
            <a:r>
              <a:rPr lang="ja-JP" altLang="en-US" dirty="0">
                <a:solidFill>
                  <a:schemeClr val="tx1"/>
                </a:solidFill>
                <a:latin typeface="メイリオ" panose="020B0604030504040204" pitchFamily="50" charset="-128"/>
                <a:ea typeface="メイリオ" panose="020B0604030504040204" pitchFamily="50" charset="-128"/>
              </a:rPr>
              <a:t>人平均タイムは自動的に表示されます。なお、</a:t>
            </a:r>
            <a:r>
              <a:rPr lang="en-US" altLang="ja-JP" dirty="0">
                <a:solidFill>
                  <a:schemeClr val="tx1"/>
                </a:solidFill>
                <a:latin typeface="メイリオ" panose="020B0604030504040204" pitchFamily="50" charset="-128"/>
                <a:ea typeface="メイリオ" panose="020B0604030504040204" pitchFamily="50" charset="-128"/>
              </a:rPr>
              <a:t>5000m</a:t>
            </a:r>
            <a:r>
              <a:rPr lang="ja-JP" altLang="en-US" dirty="0" err="1">
                <a:solidFill>
                  <a:schemeClr val="tx1"/>
                </a:solidFill>
                <a:latin typeface="メイリオ" panose="020B0604030504040204" pitchFamily="50" charset="-128"/>
                <a:ea typeface="メイリオ" panose="020B0604030504040204" pitchFamily="50" charset="-128"/>
              </a:rPr>
              <a:t>、</a:t>
            </a:r>
            <a:r>
              <a:rPr lang="en-US" altLang="ja-JP" dirty="0">
                <a:solidFill>
                  <a:schemeClr val="tx1"/>
                </a:solidFill>
                <a:latin typeface="メイリオ" panose="020B0604030504040204" pitchFamily="50" charset="-128"/>
                <a:ea typeface="メイリオ" panose="020B0604030504040204" pitchFamily="50" charset="-128"/>
              </a:rPr>
              <a:t>10000m</a:t>
            </a:r>
            <a:r>
              <a:rPr lang="ja-JP" altLang="en-US" dirty="0">
                <a:solidFill>
                  <a:schemeClr val="tx1"/>
                </a:solidFill>
                <a:latin typeface="メイリオ" panose="020B0604030504040204" pitchFamily="50" charset="-128"/>
                <a:ea typeface="メイリオ" panose="020B0604030504040204" pitchFamily="50" charset="-128"/>
              </a:rPr>
              <a:t>の平均タイムがそれぞれ</a:t>
            </a:r>
            <a:r>
              <a:rPr lang="en-US" altLang="ja-JP" dirty="0">
                <a:solidFill>
                  <a:schemeClr val="tx1"/>
                </a:solidFill>
                <a:latin typeface="メイリオ" panose="020B0604030504040204" pitchFamily="50" charset="-128"/>
                <a:ea typeface="メイリオ" panose="020B0604030504040204" pitchFamily="50" charset="-128"/>
              </a:rPr>
              <a:t>17</a:t>
            </a:r>
            <a:r>
              <a:rPr lang="ja-JP" altLang="en-US" dirty="0">
                <a:solidFill>
                  <a:schemeClr val="tx1"/>
                </a:solidFill>
                <a:latin typeface="メイリオ" panose="020B0604030504040204" pitchFamily="50" charset="-128"/>
                <a:ea typeface="メイリオ" panose="020B0604030504040204" pitchFamily="50" charset="-128"/>
              </a:rPr>
              <a:t>分未満、</a:t>
            </a:r>
            <a:r>
              <a:rPr lang="en-US" altLang="ja-JP" dirty="0">
                <a:solidFill>
                  <a:schemeClr val="tx1"/>
                </a:solidFill>
                <a:latin typeface="メイリオ" panose="020B0604030504040204" pitchFamily="50" charset="-128"/>
                <a:ea typeface="メイリオ" panose="020B0604030504040204" pitchFamily="50" charset="-128"/>
              </a:rPr>
              <a:t>36</a:t>
            </a:r>
            <a:r>
              <a:rPr lang="ja-JP" altLang="en-US" dirty="0">
                <a:solidFill>
                  <a:schemeClr val="tx1"/>
                </a:solidFill>
                <a:latin typeface="メイリオ" panose="020B0604030504040204" pitchFamily="50" charset="-128"/>
                <a:ea typeface="メイリオ" panose="020B0604030504040204" pitchFamily="50" charset="-128"/>
              </a:rPr>
              <a:t>分未満であることが必要です。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（出場資格取得要領参照）</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30820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E83EB3-978C-4C18-AF80-AA83AAAA5AD1}"/>
              </a:ext>
            </a:extLst>
          </p:cNvPr>
          <p:cNvSpPr>
            <a:spLocks noGrp="1"/>
          </p:cNvSpPr>
          <p:nvPr>
            <p:ph type="title"/>
          </p:nvPr>
        </p:nvSpPr>
        <p:spPr/>
        <p:txBody>
          <a:bodyPr/>
          <a:lstStyle/>
          <a:p>
            <a:r>
              <a:rPr kumimoji="1" lang="ja-JP" altLang="en-US" sz="4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j-cs"/>
              </a:rPr>
              <a:t>その他注意事項</a:t>
            </a:r>
            <a:endParaRPr kumimoji="1" lang="ja-JP" altLang="en-US" dirty="0"/>
          </a:p>
        </p:txBody>
      </p:sp>
      <p:sp>
        <p:nvSpPr>
          <p:cNvPr id="3" name="コンテンツ プレースホルダー 2">
            <a:extLst>
              <a:ext uri="{FF2B5EF4-FFF2-40B4-BE49-F238E27FC236}">
                <a16:creationId xmlns:a16="http://schemas.microsoft.com/office/drawing/2014/main" id="{F21C014F-EAB2-49E2-8A53-93E08036AE6B}"/>
              </a:ext>
            </a:extLst>
          </p:cNvPr>
          <p:cNvSpPr>
            <a:spLocks noGrp="1"/>
          </p:cNvSpPr>
          <p:nvPr>
            <p:ph idx="1"/>
          </p:nvPr>
        </p:nvSpPr>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（記入）細かい記入は、エントリーファイルの指示に従ってください。</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（郵送）「基本情報登録」「様式</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1</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」に関して、所定の箇所</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(3 </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か所</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に印鑑を押すこと。</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（郵送）「様式</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3</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」に関して、振込明細書を貼り付けの上、ご郵送ください。</a:t>
            </a:r>
            <a:endPar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（メール添付）</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添付のエクセルファイル名は「</a:t>
            </a:r>
            <a:r>
              <a:rPr kumimoji="1" lang="en-US" altLang="zh-TW"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【40</a:t>
            </a:r>
            <a:r>
              <a:rPr kumimoji="1" lang="zh-TW"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島原駅伝</a:t>
            </a:r>
            <a:r>
              <a:rPr kumimoji="1" lang="en-US" altLang="zh-TW"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a:t>
            </a:r>
            <a:r>
              <a:rPr kumimoji="1" lang="zh-TW"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〇〇大学</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」としてください。</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（メール添付）メールの件名は、「【</a:t>
            </a:r>
            <a:r>
              <a:rPr kumimoji="1" lang="zh-TW"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〇〇大学</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島原駅伝</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エントリー」としてください。メール確認を確実に行うためのものですので、ご協力をお願いします。</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締め切りを過ぎたものについては受付いたしませんのでご注意ください。</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en-US" altLang="ja-JP" sz="1800" b="0" i="0" u="none" strike="noStrike" kern="0" cap="none" spc="0" normalizeH="0" baseline="0" noProof="0" dirty="0">
                <a:ln>
                  <a:noFill/>
                </a:ln>
                <a:solidFill>
                  <a:srgbClr val="000000"/>
                </a:solidFill>
                <a:effectLst/>
                <a:uLnTx/>
                <a:uFillTx/>
                <a:latin typeface="游ゴシック" panose="020F0502020204030204"/>
                <a:ea typeface="游明朝" panose="02020400000000000000" pitchFamily="18" charset="-128"/>
                <a:cs typeface="ＭＳ Ｐゴシック" panose="020B0600070205080204" pitchFamily="50" charset="-128"/>
              </a:rPr>
              <a:t>FAX </a:t>
            </a:r>
            <a:r>
              <a:rPr kumimoji="1" lang="ja-JP" altLang="ja-JP" sz="1800" b="0" i="0" u="none" strike="noStrike" kern="0" cap="none" spc="0" normalizeH="0" baseline="0" noProof="0" dirty="0">
                <a:ln>
                  <a:noFill/>
                </a:ln>
                <a:solidFill>
                  <a:srgbClr val="000000"/>
                </a:solidFill>
                <a:effectLst/>
                <a:uLnTx/>
                <a:uFillTx/>
                <a:latin typeface="游ゴシック" panose="020F0502020204030204"/>
                <a:ea typeface="游明朝" panose="02020400000000000000" pitchFamily="18" charset="-128"/>
                <a:cs typeface="ＭＳ Ｐゴシック" panose="020B0600070205080204" pitchFamily="50" charset="-128"/>
              </a:rPr>
              <a:t>での申込は受け付けません。</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endParaRPr kumimoji="1" lang="ja-JP" altLang="en-US" dirty="0"/>
          </a:p>
        </p:txBody>
      </p:sp>
    </p:spTree>
    <p:extLst>
      <p:ext uri="{BB962C8B-B14F-4D97-AF65-F5344CB8AC3E}">
        <p14:creationId xmlns:p14="http://schemas.microsoft.com/office/powerpoint/2010/main" val="7619031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さいご</a:t>
            </a:r>
            <a:r>
              <a:rPr kumimoji="1" lang="ja-JP" altLang="en-US" dirty="0">
                <a:latin typeface="メイリオ" panose="020B0604030504040204" pitchFamily="50" charset="-128"/>
                <a:ea typeface="メイリオ" panose="020B0604030504040204" pitchFamily="50" charset="-128"/>
              </a:rPr>
              <a:t>に</a:t>
            </a: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058779"/>
            <a:ext cx="10515600" cy="4030580"/>
          </a:xfrm>
        </p:spPr>
        <p:txBody>
          <a:bodyPr>
            <a:normAutofit/>
          </a:bodyPr>
          <a:lstStyle/>
          <a:p>
            <a:pPr marL="457200" lvl="1" indent="0">
              <a:buNone/>
            </a:pPr>
            <a:r>
              <a:rPr lang="ja-JP" altLang="en-US" sz="1800" dirty="0">
                <a:latin typeface="メイリオ" panose="020B0604030504040204" pitchFamily="50" charset="-128"/>
                <a:ea typeface="メイリオ" panose="020B0604030504040204" pitchFamily="50" charset="-128"/>
              </a:rPr>
              <a:t>ご不明な点がありましたら、下記連絡先までお問い合わせください。</a:t>
            </a:r>
            <a:endParaRPr lang="en-US" altLang="ja-JP" sz="1800" dirty="0">
              <a:latin typeface="メイリオ" panose="020B0604030504040204" pitchFamily="50" charset="-128"/>
              <a:ea typeface="メイリオ" panose="020B0604030504040204" pitchFamily="50" charset="-128"/>
            </a:endParaRPr>
          </a:p>
          <a:p>
            <a:pPr marL="457200" lvl="1" indent="0">
              <a:buNone/>
            </a:pP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九州学生陸上競技連盟</a:t>
            </a: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810-0062</a:t>
            </a:r>
          </a:p>
          <a:p>
            <a:pPr marL="457200" lvl="1" indent="0">
              <a:buNone/>
            </a:pPr>
            <a:r>
              <a:rPr lang="ja-JP" altLang="en-US" sz="1800" dirty="0">
                <a:latin typeface="メイリオ" panose="020B0604030504040204" pitchFamily="50" charset="-128"/>
                <a:ea typeface="メイリオ" panose="020B0604030504040204" pitchFamily="50" charset="-128"/>
              </a:rPr>
              <a:t>福岡市中央区荒戸</a:t>
            </a:r>
            <a:r>
              <a:rPr lang="en-US" altLang="ja-JP" sz="1800" dirty="0">
                <a:latin typeface="メイリオ" panose="020B0604030504040204" pitchFamily="50" charset="-128"/>
                <a:ea typeface="メイリオ" panose="020B0604030504040204" pitchFamily="50" charset="-128"/>
              </a:rPr>
              <a:t>3-3-66</a:t>
            </a:r>
            <a:r>
              <a:rPr lang="ja-JP" altLang="en-US" sz="1800" dirty="0">
                <a:latin typeface="メイリオ" panose="020B0604030504040204" pitchFamily="50" charset="-128"/>
                <a:ea typeface="メイリオ" panose="020B0604030504040204" pitchFamily="50" charset="-128"/>
              </a:rPr>
              <a:t>オリエンタル大濠</a:t>
            </a:r>
            <a:r>
              <a:rPr lang="en-US" altLang="ja-JP" sz="1800" dirty="0">
                <a:latin typeface="メイリオ" panose="020B0604030504040204" pitchFamily="50" charset="-128"/>
                <a:ea typeface="メイリオ" panose="020B0604030504040204" pitchFamily="50" charset="-128"/>
              </a:rPr>
              <a:t>308</a:t>
            </a:r>
          </a:p>
          <a:p>
            <a:pPr marL="457200" lvl="1" indent="0">
              <a:buNone/>
            </a:pPr>
            <a:r>
              <a:rPr lang="ja-JP" altLang="en-US" sz="1800" dirty="0">
                <a:latin typeface="メイリオ" panose="020B0604030504040204" pitchFamily="50" charset="-128"/>
                <a:ea typeface="メイリオ" panose="020B0604030504040204" pitchFamily="50" charset="-128"/>
              </a:rPr>
              <a:t>電話：</a:t>
            </a:r>
            <a:r>
              <a:rPr lang="en-US" altLang="ja-JP" sz="1800" dirty="0">
                <a:latin typeface="メイリオ" panose="020B0604030504040204" pitchFamily="50" charset="-128"/>
                <a:ea typeface="メイリオ" panose="020B0604030504040204" pitchFamily="50" charset="-128"/>
              </a:rPr>
              <a:t>092-715-0997</a:t>
            </a:r>
          </a:p>
          <a:p>
            <a:pPr marL="457200" lvl="1" indent="0">
              <a:buNone/>
            </a:pPr>
            <a:r>
              <a:rPr lang="en-US" altLang="ja-JP" sz="1800" dirty="0">
                <a:latin typeface="メイリオ" panose="020B0604030504040204" pitchFamily="50" charset="-128"/>
                <a:ea typeface="メイリオ" panose="020B0604030504040204" pitchFamily="50" charset="-128"/>
              </a:rPr>
              <a:t>FAX</a:t>
            </a: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092-715-6440</a:t>
            </a:r>
          </a:p>
          <a:p>
            <a:pPr marL="457200" lvl="1" indent="0">
              <a:buNone/>
            </a:pPr>
            <a:r>
              <a:rPr lang="en-US" altLang="ja-JP" sz="1800" dirty="0">
                <a:latin typeface="メイリオ" panose="020B0604030504040204" pitchFamily="50" charset="-128"/>
                <a:ea typeface="メイリオ" panose="020B0604030504040204" pitchFamily="50" charset="-128"/>
              </a:rPr>
              <a:t>E-mail</a:t>
            </a:r>
            <a:r>
              <a:rPr lang="ja-JP" altLang="en-US" sz="1800" dirty="0">
                <a:latin typeface="メイリオ" panose="020B0604030504040204" pitchFamily="50" charset="-128"/>
                <a:ea typeface="メイリオ" panose="020B0604030504040204" pitchFamily="50" charset="-128"/>
              </a:rPr>
              <a:t>： </a:t>
            </a:r>
            <a:r>
              <a:rPr lang="en-US" altLang="ja-JP" sz="1800" dirty="0">
                <a:latin typeface="メイリオ" panose="020B0604030504040204" pitchFamily="50" charset="-128"/>
                <a:ea typeface="メイリオ" panose="020B0604030504040204" pitchFamily="50" charset="-128"/>
                <a:hlinkClick r:id="rId2"/>
              </a:rPr>
              <a:t>kyu-athi@blue.ocn.ne.jp</a:t>
            </a:r>
            <a:endParaRPr lang="en-US" altLang="ja-JP" sz="1800" dirty="0">
              <a:latin typeface="メイリオ" panose="020B0604030504040204" pitchFamily="50" charset="-128"/>
              <a:ea typeface="メイリオ" panose="020B0604030504040204" pitchFamily="50" charset="-128"/>
            </a:endParaRPr>
          </a:p>
          <a:p>
            <a:pPr marL="457200" lvl="1" indent="0">
              <a:buNone/>
            </a:pP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なお、学連役員は基本的に日中は事務所にいないため、お問い合わせはメールでしていただくのが一番確実です。</a:t>
            </a:r>
            <a:endParaRPr lang="en-US" altLang="ja-JP" sz="1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87755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kumimoji="1" lang="ja-JP" altLang="en-US" dirty="0">
                <a:latin typeface="メイリオ" panose="020B0604030504040204" pitchFamily="50" charset="-128"/>
                <a:ea typeface="メイリオ" panose="020B0604030504040204" pitchFamily="50" charset="-128"/>
              </a:rPr>
              <a:t>はじめに</a:t>
            </a: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3019927"/>
            <a:ext cx="10515600" cy="2069432"/>
          </a:xfrm>
        </p:spPr>
        <p:txBody>
          <a:bodyPr>
            <a:normAutofit lnSpcReduction="10000"/>
          </a:bodyPr>
          <a:lstStyle/>
          <a:p>
            <a:pPr marL="0" indent="0">
              <a:buNone/>
            </a:pPr>
            <a:r>
              <a:rPr lang="ja-JP" altLang="en-US" sz="1800" dirty="0">
                <a:latin typeface="メイリオ" panose="020B0604030504040204" pitchFamily="50" charset="-128"/>
                <a:ea typeface="メイリオ" panose="020B0604030504040204" pitchFamily="50" charset="-128"/>
              </a:rPr>
              <a:t>◆エントリーの際の注意◆</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要項</a:t>
            </a:r>
            <a:r>
              <a:rPr lang="en-US" altLang="ja-JP" sz="1800" dirty="0">
                <a:latin typeface="メイリオ" panose="020B0604030504040204" pitchFamily="50" charset="-128"/>
                <a:ea typeface="メイリオ" panose="020B0604030504040204" pitchFamily="50" charset="-128"/>
              </a:rPr>
              <a:t>16</a:t>
            </a: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2</a:t>
            </a:r>
            <a:r>
              <a:rPr lang="ja-JP" altLang="en-US" sz="1800" dirty="0">
                <a:latin typeface="メイリオ" panose="020B0604030504040204" pitchFamily="50" charset="-128"/>
                <a:ea typeface="メイリオ" panose="020B0604030504040204" pitchFamily="50" charset="-128"/>
              </a:rPr>
              <a:t>）より抜粋</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正規チームで補欠に回った選手については、オープンチームにおける区間エントリー選手として参加を認める。なお、オープンチームエントリー選手は、正規チームにはなりえない。また、オープンチーム間での選手移動は禁止する。</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正規チームからオープンチームに移動した場合は、正規チームに、戻れないものとする。各チーム気をつけること。</a:t>
            </a:r>
            <a:r>
              <a:rPr lang="en-US" altLang="ja-JP" sz="1800" dirty="0">
                <a:latin typeface="メイリオ" panose="020B0604030504040204" pitchFamily="50" charset="-128"/>
                <a:ea typeface="メイリオ" panose="020B0604030504040204" pitchFamily="50" charset="-128"/>
              </a:rPr>
              <a:t>)</a:t>
            </a:r>
          </a:p>
          <a:p>
            <a:pPr marL="0" indent="0">
              <a:buNone/>
            </a:pPr>
            <a:r>
              <a:rPr lang="ja-JP" altLang="en-US" sz="1800" dirty="0">
                <a:latin typeface="メイリオ" panose="020B0604030504040204" pitchFamily="50" charset="-128"/>
                <a:ea typeface="メイリオ" panose="020B0604030504040204" pitchFamily="50" charset="-128"/>
              </a:rPr>
              <a:t>また、同一人物を複数のチームに登録することは認めない。</a:t>
            </a:r>
            <a:endParaRPr lang="en-US" altLang="ja-JP" sz="1800" dirty="0">
              <a:latin typeface="メイリオ" panose="020B0604030504040204" pitchFamily="50" charset="-128"/>
              <a:ea typeface="メイリオ" panose="020B0604030504040204" pitchFamily="50" charset="-128"/>
            </a:endParaRPr>
          </a:p>
        </p:txBody>
      </p:sp>
      <p:sp>
        <p:nvSpPr>
          <p:cNvPr id="4" name="コンテンツ プレースホルダー 2">
            <a:extLst>
              <a:ext uri="{FF2B5EF4-FFF2-40B4-BE49-F238E27FC236}">
                <a16:creationId xmlns:a16="http://schemas.microsoft.com/office/drawing/2014/main" id="{E01AA661-1D97-4FB1-8FC7-C26B5B88D494}"/>
              </a:ext>
            </a:extLst>
          </p:cNvPr>
          <p:cNvSpPr txBox="1">
            <a:spLocks/>
          </p:cNvSpPr>
          <p:nvPr/>
        </p:nvSpPr>
        <p:spPr>
          <a:xfrm>
            <a:off x="838200" y="1467853"/>
            <a:ext cx="10515600" cy="1034715"/>
          </a:xfrm>
          <a:prstGeom prst="rect">
            <a:avLst/>
          </a:prstGeom>
          <a:solidFill>
            <a:srgbClr val="FFFF00"/>
          </a:solidFill>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3200" dirty="0">
                <a:latin typeface="メイリオ" panose="020B0604030504040204" pitchFamily="50" charset="-128"/>
                <a:ea typeface="メイリオ" panose="020B0604030504040204" pitchFamily="50" charset="-128"/>
              </a:rPr>
              <a:t>入力方法をよくお読みの上ご入力ください。</a:t>
            </a:r>
            <a:endParaRPr lang="en-US" altLang="ja-JP"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43104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kumimoji="1" lang="ja-JP" altLang="en-US" dirty="0">
                <a:latin typeface="メイリオ" panose="020B0604030504040204" pitchFamily="50" charset="-128"/>
                <a:ea typeface="メイリオ" panose="020B0604030504040204" pitchFamily="50" charset="-128"/>
              </a:rPr>
              <a:t>はじめに</a:t>
            </a: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470581"/>
            <a:ext cx="10515600" cy="3618778"/>
          </a:xfrm>
        </p:spPr>
        <p:txBody>
          <a:bodyPr>
            <a:normAutofit/>
          </a:bodyPr>
          <a:lstStyle/>
          <a:p>
            <a:r>
              <a:rPr kumimoji="1" lang="ja-JP" altLang="en-US" sz="2000" dirty="0">
                <a:latin typeface="メイリオ" panose="020B0604030504040204" pitchFamily="50" charset="-128"/>
                <a:ea typeface="メイリオ" panose="020B0604030504040204" pitchFamily="50" charset="-128"/>
              </a:rPr>
              <a:t>シード校</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昨年度大会上位</a:t>
            </a:r>
            <a:r>
              <a:rPr kumimoji="1" lang="en-US" altLang="ja-JP" sz="2000" dirty="0">
                <a:latin typeface="メイリオ" panose="020B0604030504040204" pitchFamily="50" charset="-128"/>
                <a:ea typeface="メイリオ" panose="020B0604030504040204" pitchFamily="50" charset="-128"/>
              </a:rPr>
              <a:t>15</a:t>
            </a:r>
            <a:r>
              <a:rPr kumimoji="1" lang="ja-JP" altLang="en-US" sz="2000" dirty="0">
                <a:latin typeface="メイリオ" panose="020B0604030504040204" pitchFamily="50" charset="-128"/>
                <a:ea typeface="メイリオ" panose="020B0604030504040204" pitchFamily="50" charset="-128"/>
              </a:rPr>
              <a:t>校</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　→</a:t>
            </a:r>
            <a:r>
              <a:rPr kumimoji="1" lang="en-US" altLang="ja-JP" sz="2000" dirty="0">
                <a:latin typeface="メイリオ" panose="020B0604030504040204" pitchFamily="50" charset="-128"/>
                <a:ea typeface="メイリオ" panose="020B0604030504040204" pitchFamily="50" charset="-128"/>
                <a:hlinkClick r:id="rId2" action="ppaction://hlinksldjump"/>
              </a:rPr>
              <a:t>[</a:t>
            </a:r>
            <a:r>
              <a:rPr kumimoji="1" lang="en-US" altLang="ja-JP" sz="2000" dirty="0">
                <a:latin typeface="メイリオ" panose="020B0604030504040204" pitchFamily="50" charset="-128"/>
                <a:ea typeface="メイリオ" panose="020B0604030504040204" pitchFamily="50" charset="-128"/>
                <a:hlinkClick r:id="rId3" action="ppaction://hlinksldjump"/>
              </a:rPr>
              <a:t>4</a:t>
            </a:r>
            <a:r>
              <a:rPr kumimoji="1" lang="ja-JP" altLang="en-US" sz="2000" dirty="0">
                <a:latin typeface="メイリオ" panose="020B0604030504040204" pitchFamily="50" charset="-128"/>
                <a:ea typeface="メイリオ" panose="020B0604030504040204" pitchFamily="50" charset="-128"/>
                <a:hlinkClick r:id="rId2" action="ppaction://hlinksldjump"/>
              </a:rPr>
              <a:t>ページ</a:t>
            </a:r>
            <a:r>
              <a:rPr kumimoji="1" lang="en-US" altLang="ja-JP" sz="2000" dirty="0">
                <a:latin typeface="メイリオ" panose="020B0604030504040204" pitchFamily="50" charset="-128"/>
                <a:ea typeface="メイリオ" panose="020B0604030504040204" pitchFamily="50" charset="-128"/>
                <a:hlinkClick r:id="rId2" action="ppaction://hlinksldjump"/>
              </a:rPr>
              <a:t>]</a:t>
            </a:r>
            <a:r>
              <a:rPr kumimoji="1" lang="ja-JP" altLang="en-US" sz="2000" dirty="0">
                <a:latin typeface="メイリオ" panose="020B0604030504040204" pitchFamily="50" charset="-128"/>
                <a:ea typeface="メイリオ" panose="020B0604030504040204" pitchFamily="50" charset="-128"/>
              </a:rPr>
              <a:t>へ</a:t>
            </a:r>
            <a:endParaRPr kumimoji="1" lang="en-US" altLang="ja-JP" sz="2000" dirty="0">
              <a:latin typeface="メイリオ" panose="020B0604030504040204" pitchFamily="50" charset="-128"/>
              <a:ea typeface="メイリオ" panose="020B0604030504040204" pitchFamily="50" charset="-128"/>
            </a:endParaRPr>
          </a:p>
          <a:p>
            <a:pPr marL="0" indent="0">
              <a:buNone/>
            </a:pPr>
            <a:r>
              <a:rPr kumimoji="1" lang="ja-JP" altLang="en-US" sz="2000" dirty="0">
                <a:latin typeface="メイリオ" panose="020B0604030504040204" pitchFamily="50" charset="-128"/>
                <a:ea typeface="メイリオ" panose="020B0604030504040204" pitchFamily="50" charset="-128"/>
              </a:rPr>
              <a:t>第一工科大学、</a:t>
            </a:r>
            <a:r>
              <a:rPr lang="ja-JP" altLang="en-US" sz="2000" dirty="0">
                <a:latin typeface="メイリオ" panose="020B0604030504040204" pitchFamily="50" charset="-128"/>
                <a:ea typeface="メイリオ" panose="020B0604030504040204" pitchFamily="50" charset="-128"/>
              </a:rPr>
              <a:t>鹿児島</a:t>
            </a:r>
            <a:r>
              <a:rPr kumimoji="1" lang="ja-JP" altLang="en-US" sz="2000" dirty="0">
                <a:latin typeface="メイリオ" panose="020B0604030504040204" pitchFamily="50" charset="-128"/>
                <a:ea typeface="メイリオ" panose="020B0604030504040204" pitchFamily="50" charset="-128"/>
              </a:rPr>
              <a:t>大学、</a:t>
            </a:r>
            <a:r>
              <a:rPr lang="ja-JP" altLang="en-US" sz="2000" dirty="0">
                <a:latin typeface="メイリオ" panose="020B0604030504040204" pitchFamily="50" charset="-128"/>
                <a:ea typeface="メイリオ" panose="020B0604030504040204" pitchFamily="50" charset="-128"/>
              </a:rPr>
              <a:t>福岡</a:t>
            </a:r>
            <a:r>
              <a:rPr kumimoji="1" lang="ja-JP" altLang="en-US" sz="2000" dirty="0">
                <a:latin typeface="メイリオ" panose="020B0604030504040204" pitchFamily="50" charset="-128"/>
                <a:ea typeface="メイリオ" panose="020B0604030504040204" pitchFamily="50" charset="-128"/>
              </a:rPr>
              <a:t>大学、</a:t>
            </a:r>
            <a:r>
              <a:rPr lang="ja-JP" altLang="en-US" sz="2000" dirty="0">
                <a:latin typeface="メイリオ" panose="020B0604030504040204" pitchFamily="50" charset="-128"/>
                <a:ea typeface="メイリオ" panose="020B0604030504040204" pitchFamily="50" charset="-128"/>
              </a:rPr>
              <a:t>日本文理</a:t>
            </a:r>
            <a:r>
              <a:rPr kumimoji="1" lang="ja-JP" altLang="en-US" sz="2000" dirty="0">
                <a:latin typeface="メイリオ" panose="020B0604030504040204" pitchFamily="50" charset="-128"/>
                <a:ea typeface="メイリオ" panose="020B0604030504040204" pitchFamily="50" charset="-128"/>
              </a:rPr>
              <a:t>大学、</a:t>
            </a:r>
            <a:r>
              <a:rPr lang="ja-JP" altLang="en-US" sz="2000" dirty="0">
                <a:latin typeface="メイリオ" panose="020B0604030504040204" pitchFamily="50" charset="-128"/>
                <a:ea typeface="メイリオ" panose="020B0604030504040204" pitchFamily="50" charset="-128"/>
              </a:rPr>
              <a:t>鹿屋体育</a:t>
            </a:r>
            <a:r>
              <a:rPr kumimoji="1" lang="ja-JP" altLang="en-US" sz="2000" dirty="0">
                <a:latin typeface="メイリオ" panose="020B0604030504040204" pitchFamily="50" charset="-128"/>
                <a:ea typeface="メイリオ" panose="020B0604030504040204" pitchFamily="50" charset="-128"/>
              </a:rPr>
              <a:t>大学、</a:t>
            </a:r>
            <a:r>
              <a:rPr lang="ja-JP" altLang="en-US" sz="2000" dirty="0">
                <a:latin typeface="メイリオ" panose="020B0604030504040204" pitchFamily="50" charset="-128"/>
                <a:ea typeface="メイリオ" panose="020B0604030504040204" pitchFamily="50" charset="-128"/>
              </a:rPr>
              <a:t>長崎国際</a:t>
            </a:r>
            <a:r>
              <a:rPr kumimoji="1" lang="ja-JP" altLang="en-US" sz="2000" dirty="0">
                <a:latin typeface="メイリオ" panose="020B0604030504040204" pitchFamily="50" charset="-128"/>
                <a:ea typeface="メイリオ" panose="020B0604030504040204" pitchFamily="50" charset="-128"/>
              </a:rPr>
              <a:t>大学、</a:t>
            </a:r>
            <a:r>
              <a:rPr lang="ja-JP" altLang="en-US" sz="2000" dirty="0">
                <a:latin typeface="メイリオ" panose="020B0604030504040204" pitchFamily="50" charset="-128"/>
                <a:ea typeface="メイリオ" panose="020B0604030504040204" pitchFamily="50" charset="-128"/>
              </a:rPr>
              <a:t>　九州</a:t>
            </a:r>
            <a:r>
              <a:rPr kumimoji="1" lang="ja-JP" altLang="en-US" sz="2000" dirty="0">
                <a:latin typeface="メイリオ" panose="020B0604030504040204" pitchFamily="50" charset="-128"/>
                <a:ea typeface="メイリオ" panose="020B0604030504040204" pitchFamily="50" charset="-128"/>
              </a:rPr>
              <a:t>大学、</a:t>
            </a:r>
            <a:r>
              <a:rPr lang="ja-JP" altLang="en-US" sz="2000" dirty="0">
                <a:latin typeface="メイリオ" panose="020B0604030504040204" pitchFamily="50" charset="-128"/>
                <a:ea typeface="メイリオ" panose="020B0604030504040204" pitchFamily="50" charset="-128"/>
              </a:rPr>
              <a:t>長崎</a:t>
            </a:r>
            <a:r>
              <a:rPr kumimoji="1" lang="ja-JP" altLang="en-US" sz="2000" dirty="0">
                <a:latin typeface="メイリオ" panose="020B0604030504040204" pitchFamily="50" charset="-128"/>
                <a:ea typeface="メイリオ" panose="020B0604030504040204" pitchFamily="50" charset="-128"/>
              </a:rPr>
              <a:t>大学、沖縄国際大学、熊本大学、久留米大学、</a:t>
            </a:r>
            <a:r>
              <a:rPr lang="ja-JP" altLang="en-US" sz="2000" dirty="0">
                <a:latin typeface="メイリオ" panose="020B0604030504040204" pitchFamily="50" charset="-128"/>
                <a:ea typeface="メイリオ" panose="020B0604030504040204" pitchFamily="50" charset="-128"/>
              </a:rPr>
              <a:t>佐賀</a:t>
            </a:r>
            <a:r>
              <a:rPr kumimoji="1" lang="ja-JP" altLang="en-US" sz="2000" dirty="0">
                <a:latin typeface="メイリオ" panose="020B0604030504040204" pitchFamily="50" charset="-128"/>
                <a:ea typeface="メイリオ" panose="020B0604030504040204" pitchFamily="50" charset="-128"/>
              </a:rPr>
              <a:t>大学、</a:t>
            </a:r>
            <a:r>
              <a:rPr lang="ja-JP" altLang="en-US" sz="2000" dirty="0">
                <a:latin typeface="メイリオ" panose="020B0604030504040204" pitchFamily="50" charset="-128"/>
                <a:ea typeface="メイリオ" panose="020B0604030504040204" pitchFamily="50" charset="-128"/>
              </a:rPr>
              <a:t>北九州市立</a:t>
            </a:r>
            <a:r>
              <a:rPr kumimoji="1" lang="ja-JP" altLang="en-US" sz="2000" dirty="0">
                <a:latin typeface="メイリオ" panose="020B0604030504040204" pitchFamily="50" charset="-128"/>
                <a:ea typeface="メイリオ" panose="020B0604030504040204" pitchFamily="50" charset="-128"/>
              </a:rPr>
              <a:t>大学、</a:t>
            </a:r>
            <a:r>
              <a:rPr lang="ja-JP" altLang="en-US" sz="2000" dirty="0">
                <a:latin typeface="メイリオ" panose="020B0604030504040204" pitchFamily="50" charset="-128"/>
                <a:ea typeface="メイリオ" panose="020B0604030504040204" pitchFamily="50" charset="-128"/>
              </a:rPr>
              <a:t>宮﨑</a:t>
            </a:r>
            <a:r>
              <a:rPr kumimoji="1" lang="ja-JP" altLang="en-US" sz="2000" dirty="0">
                <a:latin typeface="メイリオ" panose="020B0604030504040204" pitchFamily="50" charset="-128"/>
                <a:ea typeface="メイリオ" panose="020B0604030504040204" pitchFamily="50" charset="-128"/>
              </a:rPr>
              <a:t>大学、</a:t>
            </a:r>
            <a:r>
              <a:rPr lang="ja-JP" altLang="en-US" sz="2000" dirty="0">
                <a:latin typeface="メイリオ" panose="020B0604030504040204" pitchFamily="50" charset="-128"/>
                <a:ea typeface="メイリオ" panose="020B0604030504040204" pitchFamily="50" charset="-128"/>
              </a:rPr>
              <a:t>西南学院</a:t>
            </a:r>
            <a:r>
              <a:rPr kumimoji="1" lang="ja-JP" altLang="en-US" sz="2000" dirty="0">
                <a:latin typeface="メイリオ" panose="020B0604030504040204" pitchFamily="50" charset="-128"/>
                <a:ea typeface="メイリオ" panose="020B0604030504040204" pitchFamily="50" charset="-128"/>
              </a:rPr>
              <a:t>大学</a:t>
            </a:r>
            <a:endParaRPr kumimoji="1" lang="en-US" altLang="ja-JP" sz="2000" dirty="0">
              <a:latin typeface="メイリオ" panose="020B0604030504040204" pitchFamily="50" charset="-128"/>
              <a:ea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rPr>
              <a:t>それ以外</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各校</a:t>
            </a:r>
            <a:r>
              <a:rPr lang="en-US" altLang="ja-JP" sz="2000" dirty="0">
                <a:latin typeface="メイリオ" panose="020B0604030504040204" pitchFamily="50" charset="-128"/>
                <a:ea typeface="メイリオ" panose="020B0604030504040204" pitchFamily="50" charset="-128"/>
              </a:rPr>
              <a:t>B</a:t>
            </a:r>
            <a:r>
              <a:rPr lang="ja-JP" altLang="en-US" sz="2000" dirty="0">
                <a:latin typeface="メイリオ" panose="020B0604030504040204" pitchFamily="50" charset="-128"/>
                <a:ea typeface="メイリオ" panose="020B0604030504040204" pitchFamily="50" charset="-128"/>
              </a:rPr>
              <a:t>チーム、連合チーム含む</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hlinkClick r:id="rId4" action="ppaction://hlinksldjump"/>
              </a:rPr>
              <a:t>[10</a:t>
            </a:r>
            <a:r>
              <a:rPr lang="ja-JP" altLang="en-US" sz="2000" dirty="0">
                <a:latin typeface="メイリオ" panose="020B0604030504040204" pitchFamily="50" charset="-128"/>
                <a:ea typeface="メイリオ" panose="020B0604030504040204" pitchFamily="50" charset="-128"/>
                <a:hlinkClick r:id="rId4" action="ppaction://hlinksldjump"/>
              </a:rPr>
              <a:t>ページ</a:t>
            </a:r>
            <a:r>
              <a:rPr lang="en-US" altLang="ja-JP" sz="2000" dirty="0">
                <a:latin typeface="メイリオ" panose="020B0604030504040204" pitchFamily="50" charset="-128"/>
                <a:ea typeface="メイリオ" panose="020B0604030504040204" pitchFamily="50" charset="-128"/>
                <a:hlinkClick r:id="rId4" action="ppaction://hlinksldjump"/>
              </a:rPr>
              <a:t>]</a:t>
            </a:r>
            <a:r>
              <a:rPr lang="ja-JP" altLang="en-US" sz="2000" dirty="0">
                <a:latin typeface="メイリオ" panose="020B0604030504040204" pitchFamily="50" charset="-128"/>
                <a:ea typeface="メイリオ" panose="020B0604030504040204" pitchFamily="50" charset="-128"/>
              </a:rPr>
              <a:t>へ</a:t>
            </a:r>
            <a:endParaRPr lang="en-US" altLang="ja-JP" sz="20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上記シード校であっても、</a:t>
            </a:r>
            <a:r>
              <a:rPr lang="en-US" altLang="ja-JP" sz="1800" dirty="0">
                <a:latin typeface="メイリオ" panose="020B0604030504040204" pitchFamily="50" charset="-128"/>
                <a:ea typeface="メイリオ" panose="020B0604030504040204" pitchFamily="50" charset="-128"/>
              </a:rPr>
              <a:t>B</a:t>
            </a:r>
            <a:r>
              <a:rPr lang="ja-JP" altLang="en-US" sz="1800" dirty="0">
                <a:latin typeface="メイリオ" panose="020B0604030504040204" pitchFamily="50" charset="-128"/>
                <a:ea typeface="メイリオ" panose="020B0604030504040204" pitchFamily="50" charset="-128"/>
              </a:rPr>
              <a:t>チームなどのオープンチームとして出場する場合はこちらから</a:t>
            </a:r>
            <a:endParaRPr lang="en-US" altLang="ja-JP" sz="1800"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FF404181-C9D7-492F-B8B1-7B6F723B5111}"/>
              </a:ext>
            </a:extLst>
          </p:cNvPr>
          <p:cNvPicPr>
            <a:picLocks noChangeAspect="1"/>
          </p:cNvPicPr>
          <p:nvPr/>
        </p:nvPicPr>
        <p:blipFill rotWithShape="1">
          <a:blip r:embed="rId5"/>
          <a:srcRect l="12785" t="17549" b="21583"/>
          <a:stretch/>
        </p:blipFill>
        <p:spPr>
          <a:xfrm>
            <a:off x="6977658" y="4130210"/>
            <a:ext cx="5214342" cy="2727789"/>
          </a:xfrm>
          <a:prstGeom prst="rect">
            <a:avLst/>
          </a:prstGeom>
        </p:spPr>
      </p:pic>
    </p:spTree>
    <p:extLst>
      <p:ext uri="{BB962C8B-B14F-4D97-AF65-F5344CB8AC3E}">
        <p14:creationId xmlns:p14="http://schemas.microsoft.com/office/powerpoint/2010/main" val="3569183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基本情報登録</a:t>
            </a:r>
            <a:endParaRPr kumimoji="1" lang="ja-JP" altLang="en-US" dirty="0">
              <a:latin typeface="メイリオ" panose="020B0604030504040204" pitchFamily="50" charset="-128"/>
              <a:ea typeface="メイリオ" panose="020B0604030504040204" pitchFamily="50" charset="-128"/>
            </a:endParaRPr>
          </a:p>
        </p:txBody>
      </p:sp>
      <p:sp>
        <p:nvSpPr>
          <p:cNvPr id="8" name="楕円 7">
            <a:extLst>
              <a:ext uri="{FF2B5EF4-FFF2-40B4-BE49-F238E27FC236}">
                <a16:creationId xmlns:a16="http://schemas.microsoft.com/office/drawing/2014/main" id="{EDD80A89-5815-498D-9FC8-89DEE11989AC}"/>
              </a:ext>
            </a:extLst>
          </p:cNvPr>
          <p:cNvSpPr/>
          <p:nvPr/>
        </p:nvSpPr>
        <p:spPr>
          <a:xfrm>
            <a:off x="7616114" y="2203209"/>
            <a:ext cx="3516942" cy="78869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a:extLst>
              <a:ext uri="{FF2B5EF4-FFF2-40B4-BE49-F238E27FC236}">
                <a16:creationId xmlns:a16="http://schemas.microsoft.com/office/drawing/2014/main" id="{055A8724-7A98-4792-9FA5-51ACC6570AB0}"/>
              </a:ext>
            </a:extLst>
          </p:cNvPr>
          <p:cNvSpPr/>
          <p:nvPr/>
        </p:nvSpPr>
        <p:spPr>
          <a:xfrm>
            <a:off x="8126859" y="1315948"/>
            <a:ext cx="2630184" cy="492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a:extLst>
              <a:ext uri="{FF2B5EF4-FFF2-40B4-BE49-F238E27FC236}">
                <a16:creationId xmlns:a16="http://schemas.microsoft.com/office/drawing/2014/main" id="{4D3743FB-08F2-4B0A-914F-ECC7BDC9F5D4}"/>
              </a:ext>
            </a:extLst>
          </p:cNvPr>
          <p:cNvPicPr>
            <a:picLocks noChangeAspect="1"/>
          </p:cNvPicPr>
          <p:nvPr/>
        </p:nvPicPr>
        <p:blipFill rotWithShape="1">
          <a:blip r:embed="rId2">
            <a:extLst>
              <a:ext uri="{28A0092B-C50C-407E-A947-70E740481C1C}">
                <a14:useLocalDpi xmlns:a14="http://schemas.microsoft.com/office/drawing/2010/main" val="0"/>
              </a:ext>
            </a:extLst>
          </a:blip>
          <a:srcRect l="-332" t="11080" r="2648" b="44643"/>
          <a:stretch/>
        </p:blipFill>
        <p:spPr>
          <a:xfrm>
            <a:off x="7267904" y="1058779"/>
            <a:ext cx="4650828" cy="4564590"/>
          </a:xfrm>
          <a:prstGeom prst="rect">
            <a:avLst/>
          </a:prstGeom>
        </p:spPr>
      </p:pic>
      <p:sp>
        <p:nvSpPr>
          <p:cNvPr id="7" name="吹き出し: 角を丸めた四角形 6">
            <a:extLst>
              <a:ext uri="{FF2B5EF4-FFF2-40B4-BE49-F238E27FC236}">
                <a16:creationId xmlns:a16="http://schemas.microsoft.com/office/drawing/2014/main" id="{94EBA34D-DCED-46C8-BBBA-1E5B92CB4EF2}"/>
              </a:ext>
            </a:extLst>
          </p:cNvPr>
          <p:cNvSpPr/>
          <p:nvPr/>
        </p:nvSpPr>
        <p:spPr>
          <a:xfrm>
            <a:off x="273268" y="1562348"/>
            <a:ext cx="5537710" cy="3055414"/>
          </a:xfrm>
          <a:prstGeom prst="wedgeRoundRectCallout">
            <a:avLst>
              <a:gd name="adj1" fmla="val 80671"/>
              <a:gd name="adj2" fmla="val -26393"/>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メイリオ" panose="020B0604030504040204" pitchFamily="50" charset="-128"/>
                <a:ea typeface="メイリオ" panose="020B0604030504040204" pitchFamily="50" charset="-128"/>
              </a:rPr>
              <a:t>【</a:t>
            </a:r>
            <a:r>
              <a:rPr kumimoji="1" lang="ja-JP" altLang="en-US" dirty="0">
                <a:solidFill>
                  <a:schemeClr val="tx1"/>
                </a:solidFill>
                <a:latin typeface="メイリオ" panose="020B0604030504040204" pitchFamily="50" charset="-128"/>
                <a:ea typeface="メイリオ" panose="020B0604030504040204" pitchFamily="50" charset="-128"/>
              </a:rPr>
              <a:t>重要</a:t>
            </a:r>
            <a:r>
              <a:rPr kumimoji="1" lang="en-US" altLang="ja-JP" dirty="0">
                <a:solidFill>
                  <a:schemeClr val="tx1"/>
                </a:solidFill>
                <a:latin typeface="メイリオ" panose="020B0604030504040204" pitchFamily="50" charset="-128"/>
                <a:ea typeface="メイリオ" panose="020B0604030504040204" pitchFamily="50" charset="-128"/>
              </a:rPr>
              <a:t>】</a:t>
            </a:r>
            <a:r>
              <a:rPr kumimoji="1" lang="ja-JP" altLang="en-US" dirty="0">
                <a:solidFill>
                  <a:schemeClr val="tx1"/>
                </a:solidFill>
                <a:latin typeface="メイリオ" panose="020B0604030504040204" pitchFamily="50" charset="-128"/>
                <a:ea typeface="メイリオ" panose="020B0604030504040204" pitchFamily="50" charset="-128"/>
              </a:rPr>
              <a:t>大学名・チーム名について</a:t>
            </a:r>
            <a:endParaRPr kumimoji="1" lang="en-US" altLang="ja-JP" dirty="0">
              <a:solidFill>
                <a:schemeClr val="tx1"/>
              </a:solidFill>
              <a:latin typeface="メイリオ" panose="020B0604030504040204" pitchFamily="50" charset="-128"/>
              <a:ea typeface="メイリオ" panose="020B0604030504040204" pitchFamily="50" charset="-128"/>
            </a:endParaRPr>
          </a:p>
          <a:p>
            <a:r>
              <a:rPr kumimoji="1" lang="ja-JP" altLang="en-US" dirty="0">
                <a:solidFill>
                  <a:schemeClr val="tx1"/>
                </a:solidFill>
                <a:latin typeface="メイリオ" panose="020B0604030504040204" pitchFamily="50" charset="-128"/>
                <a:ea typeface="メイリオ" panose="020B0604030504040204" pitchFamily="50" charset="-128"/>
              </a:rPr>
              <a:t>大学名・連合チーム名の欄から選択してください。</a:t>
            </a:r>
            <a:endParaRPr kumimoji="1" lang="en-US" altLang="ja-JP" dirty="0">
              <a:solidFill>
                <a:schemeClr val="tx1"/>
              </a:solidFill>
              <a:latin typeface="メイリオ" panose="020B0604030504040204" pitchFamily="50" charset="-128"/>
              <a:ea typeface="メイリオ" panose="020B0604030504040204" pitchFamily="50" charset="-128"/>
            </a:endParaRPr>
          </a:p>
          <a:p>
            <a:r>
              <a:rPr lang="ja-JP" altLang="en-US" sz="1400" dirty="0">
                <a:solidFill>
                  <a:schemeClr val="tx1"/>
                </a:solidFill>
                <a:latin typeface="メイリオ" panose="020B0604030504040204" pitchFamily="50" charset="-128"/>
                <a:ea typeface="メイリオ" panose="020B0604030504040204" pitchFamily="50" charset="-128"/>
              </a:rPr>
              <a:t>*欄にチーム名がない場合は手打ちでお願いします。</a:t>
            </a:r>
            <a:endParaRPr kumimoji="1" lang="en-US" altLang="ja-JP" sz="1400" dirty="0">
              <a:solidFill>
                <a:schemeClr val="tx1"/>
              </a:solidFill>
              <a:latin typeface="メイリオ" panose="020B0604030504040204" pitchFamily="50" charset="-128"/>
              <a:ea typeface="メイリオ" panose="020B0604030504040204" pitchFamily="50" charset="-128"/>
            </a:endParaRPr>
          </a:p>
        </p:txBody>
      </p:sp>
      <p:sp>
        <p:nvSpPr>
          <p:cNvPr id="5" name="楕円 4">
            <a:extLst>
              <a:ext uri="{FF2B5EF4-FFF2-40B4-BE49-F238E27FC236}">
                <a16:creationId xmlns:a16="http://schemas.microsoft.com/office/drawing/2014/main" id="{1DD23DB1-A8B4-4FC8-96C8-8EDC8C7A55C1}"/>
              </a:ext>
            </a:extLst>
          </p:cNvPr>
          <p:cNvSpPr/>
          <p:nvPr/>
        </p:nvSpPr>
        <p:spPr>
          <a:xfrm>
            <a:off x="7267904" y="1752432"/>
            <a:ext cx="4650828" cy="99076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93913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3600699"/>
          </a:xfrm>
        </p:spPr>
        <p:txBody>
          <a:bodyPr>
            <a:normAutofit/>
          </a:bodyPr>
          <a:lstStyle/>
          <a:p>
            <a:pPr algn="ctr"/>
            <a:r>
              <a:rPr lang="ja-JP" altLang="en-US" dirty="0">
                <a:latin typeface="メイリオ" panose="020B0604030504040204" pitchFamily="50" charset="-128"/>
                <a:ea typeface="メイリオ" panose="020B0604030504040204" pitchFamily="50" charset="-128"/>
              </a:rPr>
              <a:t>シード校</a:t>
            </a:r>
            <a:br>
              <a:rPr lang="en-US" altLang="ja-JP" dirty="0">
                <a:latin typeface="メイリオ" panose="020B0604030504040204" pitchFamily="50" charset="-128"/>
                <a:ea typeface="メイリオ" panose="020B0604030504040204" pitchFamily="50" charset="-128"/>
              </a:rPr>
            </a:br>
            <a:br>
              <a:rPr lang="en-US" altLang="ja-JP"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Excel</a:t>
            </a:r>
            <a:r>
              <a:rPr lang="ja-JP" altLang="en-US" sz="2400" dirty="0">
                <a:latin typeface="メイリオ" panose="020B0604030504040204" pitchFamily="50" charset="-128"/>
                <a:ea typeface="メイリオ" panose="020B0604030504040204" pitchFamily="50" charset="-128"/>
              </a:rPr>
              <a:t>ファイル</a:t>
            </a:r>
            <a:r>
              <a:rPr lang="en-US" altLang="ja-JP" sz="2400" dirty="0">
                <a:highlight>
                  <a:srgbClr val="00FFFF"/>
                </a:highlight>
                <a:latin typeface="メイリオ" panose="020B0604030504040204" pitchFamily="50" charset="-128"/>
                <a:ea typeface="メイリオ" panose="020B0604030504040204" pitchFamily="50" charset="-128"/>
              </a:rPr>
              <a:t>【40</a:t>
            </a:r>
            <a:r>
              <a:rPr lang="ja-JP" altLang="en-US" sz="2400" dirty="0">
                <a:highlight>
                  <a:srgbClr val="00FFFF"/>
                </a:highlight>
                <a:latin typeface="メイリオ" panose="020B0604030504040204" pitchFamily="50" charset="-128"/>
                <a:ea typeface="メイリオ" panose="020B0604030504040204" pitchFamily="50" charset="-128"/>
              </a:rPr>
              <a:t>島原駅伝</a:t>
            </a:r>
            <a:r>
              <a:rPr lang="en-US" altLang="ja-JP" sz="2400" dirty="0">
                <a:highlight>
                  <a:srgbClr val="00FFFF"/>
                </a:highlight>
                <a:latin typeface="メイリオ" panose="020B0604030504040204" pitchFamily="50" charset="-128"/>
                <a:ea typeface="メイリオ" panose="020B0604030504040204" pitchFamily="50" charset="-128"/>
              </a:rPr>
              <a:t>(</a:t>
            </a:r>
            <a:r>
              <a:rPr lang="ja-JP" altLang="en-US" sz="2400" dirty="0">
                <a:highlight>
                  <a:srgbClr val="00FFFF"/>
                </a:highlight>
                <a:latin typeface="メイリオ" panose="020B0604030504040204" pitchFamily="50" charset="-128"/>
                <a:ea typeface="メイリオ" panose="020B0604030504040204" pitchFamily="50" charset="-128"/>
              </a:rPr>
              <a:t>男子</a:t>
            </a:r>
            <a:r>
              <a:rPr lang="en-US" altLang="ja-JP" sz="2400" dirty="0">
                <a:highlight>
                  <a:srgbClr val="00FFFF"/>
                </a:highlight>
                <a:latin typeface="メイリオ" panose="020B0604030504040204" pitchFamily="50" charset="-128"/>
                <a:ea typeface="メイリオ" panose="020B0604030504040204" pitchFamily="50" charset="-128"/>
              </a:rPr>
              <a:t>)】[</a:t>
            </a:r>
            <a:r>
              <a:rPr lang="ja-JP" altLang="en-US" sz="2400" dirty="0">
                <a:highlight>
                  <a:srgbClr val="00FFFF"/>
                </a:highlight>
                <a:latin typeface="メイリオ" panose="020B0604030504040204" pitchFamily="50" charset="-128"/>
                <a:ea typeface="メイリオ" panose="020B0604030504040204" pitchFamily="50" charset="-128"/>
              </a:rPr>
              <a:t>○○大学</a:t>
            </a:r>
            <a:r>
              <a:rPr lang="en-US" altLang="ja-JP" sz="2400" dirty="0">
                <a:highlight>
                  <a:srgbClr val="00FFFF"/>
                </a:highlight>
                <a:latin typeface="メイリオ" panose="020B0604030504040204" pitchFamily="50" charset="-128"/>
                <a:ea typeface="メイリオ" panose="020B0604030504040204" pitchFamily="50" charset="-128"/>
              </a:rPr>
              <a:t>]</a:t>
            </a:r>
            <a:r>
              <a:rPr lang="ja-JP" altLang="en-US" sz="2400" dirty="0">
                <a:highlight>
                  <a:srgbClr val="00FFFF"/>
                </a:highlight>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を開いて下さい。</a:t>
            </a:r>
            <a:br>
              <a:rPr lang="en-US" altLang="ja-JP" sz="2400" dirty="0">
                <a:latin typeface="メイリオ" panose="020B0604030504040204" pitchFamily="50" charset="-128"/>
                <a:ea typeface="メイリオ" panose="020B0604030504040204" pitchFamily="50" charset="-128"/>
              </a:rPr>
            </a:b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ここでは、提出物について　と</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各シートのうち、基本情報登録・様式</a:t>
            </a:r>
            <a:r>
              <a:rPr lang="en-US" altLang="ja-JP" sz="2400" dirty="0">
                <a:latin typeface="メイリオ" panose="020B0604030504040204" pitchFamily="50" charset="-128"/>
                <a:ea typeface="メイリオ" panose="020B0604030504040204" pitchFamily="50" charset="-128"/>
              </a:rPr>
              <a:t>1-1</a:t>
            </a:r>
            <a:r>
              <a:rPr lang="ja-JP" altLang="en-US" sz="2400" dirty="0">
                <a:latin typeface="メイリオ" panose="020B0604030504040204" pitchFamily="50" charset="-128"/>
                <a:ea typeface="メイリオ" panose="020B0604030504040204" pitchFamily="50" charset="-128"/>
              </a:rPr>
              <a:t>について説明しています。</a:t>
            </a:r>
            <a:br>
              <a:rPr lang="en-US" altLang="ja-JP" sz="2400" dirty="0">
                <a:latin typeface="メイリオ" panose="020B0604030504040204" pitchFamily="50" charset="-128"/>
                <a:ea typeface="メイリオ" panose="020B0604030504040204" pitchFamily="50" charset="-128"/>
              </a:rPr>
            </a:br>
            <a:endParaRPr kumimoji="1" lang="ja-JP" altLang="en-US" sz="2400" dirty="0">
              <a:latin typeface="メイリオ" panose="020B0604030504040204" pitchFamily="50" charset="-128"/>
              <a:ea typeface="メイリオ" panose="020B0604030504040204" pitchFamily="50" charset="-128"/>
            </a:endParaRPr>
          </a:p>
        </p:txBody>
      </p:sp>
      <p:pic>
        <p:nvPicPr>
          <p:cNvPr id="1026" name="Picture 2" descr="https://lh3.googleusercontent.com/tLO-kBF9qaULIMcSIvpigmgJfwaP31Qd46B2n59Q1_2qdkUfriCCqAeyqeSAA86_Rh32yMGtdREaVUm2dDbtd63SY9RhILt2lZ3wM_p8K4WSQ0r5HdL3pXtJdjz85sRDFUTrXhh_K2kvCIQB1PijEIzc1s7_TMz2h0MEgtzDsr4_c9EoPf9JUMo-cpzn4sO3xc5cjuXmtnQq5SQAKsIXHLTuckH_XVpufQGz818nVUFUIBsAdLPy4YIb1vtPHEfyIRWULHrHp_zrBYnKDUyP5KWwfGb0gmV4KQ2_w1ssBw9qUnXsZy81s061zpX8_i_QU8484JT9Q14P3YDt5N6th3d-mI7RDaFLzCcIhnWyyTx_ybG-5dt9kkthL0Bqg5VtNmczGyDLaL73EPELgtmU6yfHtbKeimYOFqn4if7-osY_xNiHfLrlqRu9LE9yYhmTjuqm9hvAYZGxgC1ZAh_lorH3BKWcIYkVCUChPNwqRIoYoJcrQp6I8-vdX_FD4KtMaZLzafwZfZn-GmNMJ6cHplAYfR8NunoA7vrP1CkMUT1SBZfCYa7xkn_sKkDBaIqx5xy_Csz6iDc02yYddgizJITvbqM6RkMirS_35E6MT9b1-tYYjnylFkq9An41Ouk=w1158-h869-no">
            <a:extLst>
              <a:ext uri="{FF2B5EF4-FFF2-40B4-BE49-F238E27FC236}">
                <a16:creationId xmlns:a16="http://schemas.microsoft.com/office/drawing/2014/main" id="{52F5FB6E-0BFE-4683-A131-77B4257095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6357" y="3429000"/>
            <a:ext cx="4176321" cy="3130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5636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提出物について</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058779"/>
            <a:ext cx="10515600" cy="385010"/>
          </a:xfrm>
        </p:spPr>
        <p:txBody>
          <a:bodyPr>
            <a:normAutofit/>
          </a:bodyPr>
          <a:lstStyle/>
          <a:p>
            <a:pPr marL="0" indent="0">
              <a:buNone/>
            </a:pPr>
            <a:endParaRPr lang="en-US" altLang="ja-JP" sz="1800" dirty="0">
              <a:latin typeface="メイリオ" panose="020B0604030504040204" pitchFamily="50" charset="-128"/>
              <a:ea typeface="メイリオ" panose="020B0604030504040204" pitchFamily="50" charset="-128"/>
            </a:endParaRPr>
          </a:p>
        </p:txBody>
      </p:sp>
      <p:graphicFrame>
        <p:nvGraphicFramePr>
          <p:cNvPr id="5" name="表 4">
            <a:extLst>
              <a:ext uri="{FF2B5EF4-FFF2-40B4-BE49-F238E27FC236}">
                <a16:creationId xmlns:a16="http://schemas.microsoft.com/office/drawing/2014/main" id="{D7C9B630-03EA-4C77-8FB5-AFE586B8B7AB}"/>
              </a:ext>
            </a:extLst>
          </p:cNvPr>
          <p:cNvGraphicFramePr>
            <a:graphicFrameLocks noGrp="1"/>
          </p:cNvGraphicFramePr>
          <p:nvPr>
            <p:extLst>
              <p:ext uri="{D42A27DB-BD31-4B8C-83A1-F6EECF244321}">
                <p14:modId xmlns:p14="http://schemas.microsoft.com/office/powerpoint/2010/main" val="4145752254"/>
              </p:ext>
            </p:extLst>
          </p:nvPr>
        </p:nvGraphicFramePr>
        <p:xfrm>
          <a:off x="1849232" y="1140753"/>
          <a:ext cx="8029881" cy="4576493"/>
        </p:xfrm>
        <a:graphic>
          <a:graphicData uri="http://schemas.openxmlformats.org/drawingml/2006/table">
            <a:tbl>
              <a:tblPr firstRow="1" bandRow="1">
                <a:tableStyleId>{5C22544A-7EE6-4342-B048-85BDC9FD1C3A}</a:tableStyleId>
              </a:tblPr>
              <a:tblGrid>
                <a:gridCol w="2888058">
                  <a:extLst>
                    <a:ext uri="{9D8B030D-6E8A-4147-A177-3AD203B41FA5}">
                      <a16:colId xmlns:a16="http://schemas.microsoft.com/office/drawing/2014/main" val="4255731939"/>
                    </a:ext>
                  </a:extLst>
                </a:gridCol>
                <a:gridCol w="2945305">
                  <a:extLst>
                    <a:ext uri="{9D8B030D-6E8A-4147-A177-3AD203B41FA5}">
                      <a16:colId xmlns:a16="http://schemas.microsoft.com/office/drawing/2014/main" val="607043866"/>
                    </a:ext>
                  </a:extLst>
                </a:gridCol>
                <a:gridCol w="2196518">
                  <a:extLst>
                    <a:ext uri="{9D8B030D-6E8A-4147-A177-3AD203B41FA5}">
                      <a16:colId xmlns:a16="http://schemas.microsoft.com/office/drawing/2014/main" val="1639860501"/>
                    </a:ext>
                  </a:extLst>
                </a:gridCol>
              </a:tblGrid>
              <a:tr h="342254">
                <a:tc>
                  <a:txBody>
                    <a:bodyPr/>
                    <a:lstStyle/>
                    <a:p>
                      <a:endParaRPr kumimoji="1" lang="ja-JP" altLang="en-US" sz="1800" dirty="0">
                        <a:latin typeface="メイリオ" panose="020B0604030504040204" pitchFamily="50" charset="-128"/>
                        <a:ea typeface="メイリオ" panose="020B0604030504040204" pitchFamily="50" charset="-128"/>
                      </a:endParaRPr>
                    </a:p>
                  </a:txBody>
                  <a:tcPr marL="84391" marR="84391" marT="42196" marB="42196"/>
                </a:tc>
                <a:tc>
                  <a:txBody>
                    <a:bodyPr/>
                    <a:lstStyle/>
                    <a:p>
                      <a:r>
                        <a:rPr kumimoji="1" lang="ja-JP" altLang="en-US" sz="1800" dirty="0">
                          <a:latin typeface="メイリオ" panose="020B0604030504040204" pitchFamily="50" charset="-128"/>
                          <a:ea typeface="メイリオ" panose="020B0604030504040204" pitchFamily="50" charset="-128"/>
                        </a:rPr>
                        <a:t>入力方法</a:t>
                      </a:r>
                    </a:p>
                  </a:txBody>
                  <a:tcPr marL="84391" marR="84391" marT="42196" marB="42196"/>
                </a:tc>
                <a:tc>
                  <a:txBody>
                    <a:bodyPr/>
                    <a:lstStyle/>
                    <a:p>
                      <a:r>
                        <a:rPr kumimoji="1" lang="ja-JP" altLang="en-US" sz="1800" dirty="0">
                          <a:latin typeface="メイリオ" panose="020B0604030504040204" pitchFamily="50" charset="-128"/>
                          <a:ea typeface="メイリオ" panose="020B0604030504040204" pitchFamily="50" charset="-128"/>
                        </a:rPr>
                        <a:t>締切</a:t>
                      </a:r>
                    </a:p>
                  </a:txBody>
                  <a:tcPr marL="84391" marR="84391" marT="42196" marB="42196"/>
                </a:tc>
                <a:extLst>
                  <a:ext uri="{0D108BD9-81ED-4DB2-BD59-A6C34878D82A}">
                    <a16:rowId xmlns:a16="http://schemas.microsoft.com/office/drawing/2014/main" val="1187954858"/>
                  </a:ext>
                </a:extLst>
              </a:tr>
              <a:tr h="342254">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基本情報登録</a:t>
                      </a: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rowSpan="4">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1</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0</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21</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金</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)23</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59</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郵送、メール両方</a:t>
                      </a:r>
                    </a:p>
                    <a:p>
                      <a:pPr algn="just"/>
                      <a:r>
                        <a:rPr lang="ja-JP" sz="1800" b="1" u="sng" kern="100" dirty="0">
                          <a:effectLst/>
                          <a:latin typeface="游明朝" panose="02020400000000000000" pitchFamily="18" charset="-128"/>
                          <a:ea typeface="游明朝" panose="02020400000000000000" pitchFamily="18" charset="-128"/>
                          <a:cs typeface="Times New Roman" panose="02020603050405020304" pitchFamily="18" charset="0"/>
                        </a:rPr>
                        <a:t>＊締切厳守</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462648651"/>
                  </a:ext>
                </a:extLst>
              </a:tr>
              <a:tr h="342254">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1</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2037586779"/>
                  </a:ext>
                </a:extLst>
              </a:tr>
              <a:tr h="342254">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3(</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明細書</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1042170057"/>
                  </a:ext>
                </a:extLst>
              </a:tr>
              <a:tr h="342254">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4(</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補助員名簿</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210418986"/>
                  </a:ext>
                </a:extLst>
              </a:tr>
              <a:tr h="590739">
                <a:tc>
                  <a:txBody>
                    <a:bodyPr/>
                    <a:lstStyle/>
                    <a:p>
                      <a:pPr algn="just"/>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記録証明全員分</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（記録の有効期間は</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2020/4/1</a:t>
                      </a:r>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a:t>
                      </a:r>
                      <a:r>
                        <a:rPr lang="en-US"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202</a:t>
                      </a:r>
                      <a:r>
                        <a:rPr lang="en-US" alt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2</a:t>
                      </a:r>
                      <a:r>
                        <a:rPr lang="en-US"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/10/21</a:t>
                      </a:r>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印刷し、該当箇所に</a:t>
                      </a:r>
                      <a:endParaRPr lang="en-US" alt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sz="1800" b="1"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rPr>
                        <a:t>マーカーを引く</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10/21(</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金</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)23:59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郵送のみ</a:t>
                      </a:r>
                    </a:p>
                  </a:txBody>
                  <a:tcPr marL="68580" marR="68580" marT="0" marB="0"/>
                </a:tc>
                <a:extLst>
                  <a:ext uri="{0D108BD9-81ED-4DB2-BD59-A6C34878D82A}">
                    <a16:rowId xmlns:a16="http://schemas.microsoft.com/office/drawing/2014/main" val="184522896"/>
                  </a:ext>
                </a:extLst>
              </a:tr>
              <a:tr h="750558">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2(</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チーム資料</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10/21(</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金</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)23:59</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メール添付のみ</a:t>
                      </a:r>
                    </a:p>
                  </a:txBody>
                  <a:tcPr marL="68580" marR="68580" marT="0" marB="0"/>
                </a:tc>
                <a:extLst>
                  <a:ext uri="{0D108BD9-81ED-4DB2-BD59-A6C34878D82A}">
                    <a16:rowId xmlns:a16="http://schemas.microsoft.com/office/drawing/2014/main" val="1377361712"/>
                  </a:ext>
                </a:extLst>
              </a:tr>
              <a:tr h="342254">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5(</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区間エントリー</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rowSpan="3">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12/2(</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金</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)10~12</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時</a:t>
                      </a:r>
                    </a:p>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島原文化会館にて</a:t>
                      </a:r>
                    </a:p>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直接提出</a:t>
                      </a:r>
                    </a:p>
                  </a:txBody>
                  <a:tcPr marL="68580" marR="68580" marT="0" marB="0"/>
                </a:tc>
                <a:extLst>
                  <a:ext uri="{0D108BD9-81ED-4DB2-BD59-A6C34878D82A}">
                    <a16:rowId xmlns:a16="http://schemas.microsoft.com/office/drawing/2014/main" val="79013977"/>
                  </a:ext>
                </a:extLst>
              </a:tr>
              <a:tr h="590739">
                <a:tc>
                  <a:txBody>
                    <a:bodyPr/>
                    <a:lstStyle/>
                    <a:p>
                      <a:pPr algn="just"/>
                      <a:r>
                        <a:rPr lang="ja-JP" sz="1800" kern="100">
                          <a:effectLst/>
                          <a:latin typeface="游明朝" panose="02020400000000000000" pitchFamily="18" charset="-128"/>
                          <a:ea typeface="游明朝" panose="02020400000000000000" pitchFamily="18" charset="-128"/>
                          <a:cs typeface="Times New Roman" panose="02020603050405020304" pitchFamily="18" charset="0"/>
                        </a:rPr>
                        <a:t>様式</a:t>
                      </a:r>
                      <a:r>
                        <a:rPr lang="en-US" sz="1800" kern="100">
                          <a:effectLst/>
                          <a:latin typeface="游明朝" panose="02020400000000000000" pitchFamily="18" charset="-128"/>
                          <a:ea typeface="游明朝" panose="02020400000000000000" pitchFamily="18" charset="-128"/>
                          <a:cs typeface="Times New Roman" panose="02020603050405020304" pitchFamily="18" charset="0"/>
                        </a:rPr>
                        <a:t>6(</a:t>
                      </a:r>
                      <a:r>
                        <a:rPr lang="ja-JP" sz="1800" kern="100">
                          <a:effectLst/>
                          <a:latin typeface="游明朝" panose="02020400000000000000" pitchFamily="18" charset="-128"/>
                          <a:ea typeface="游明朝" panose="02020400000000000000" pitchFamily="18" charset="-128"/>
                          <a:cs typeface="Times New Roman" panose="02020603050405020304" pitchFamily="18" charset="0"/>
                        </a:rPr>
                        <a:t>健康に関する申立書</a:t>
                      </a:r>
                      <a:r>
                        <a:rPr lang="en-US" sz="1800" kern="100">
                          <a:effectLst/>
                          <a:latin typeface="游明朝" panose="02020400000000000000" pitchFamily="18" charset="-128"/>
                          <a:ea typeface="游明朝" panose="02020400000000000000" pitchFamily="18" charset="-128"/>
                          <a:cs typeface="Times New Roman" panose="02020603050405020304" pitchFamily="18" charset="0"/>
                        </a:rPr>
                        <a:t>)</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印刷し、選手</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1</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人につき</a:t>
                      </a:r>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1</a:t>
                      </a:r>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枚</a:t>
                      </a:r>
                    </a:p>
                    <a:p>
                      <a:pPr algn="just"/>
                      <a:r>
                        <a:rPr lang="ja-JP" sz="1800" kern="100" dirty="0">
                          <a:effectLst/>
                          <a:latin typeface="游明朝" panose="02020400000000000000" pitchFamily="18" charset="-128"/>
                          <a:ea typeface="游明朝" panose="02020400000000000000" pitchFamily="18" charset="-128"/>
                          <a:cs typeface="Times New Roman" panose="02020603050405020304" pitchFamily="18" charset="0"/>
                        </a:rPr>
                        <a:t>手書きで記入</a:t>
                      </a:r>
                    </a:p>
                  </a:txBody>
                  <a:tcPr marL="68580" marR="68580" marT="0" marB="0"/>
                </a:tc>
                <a:tc vMerge="1">
                  <a:txBody>
                    <a:bodyPr/>
                    <a:lstStyle/>
                    <a:p>
                      <a:endParaRPr kumimoji="1" lang="ja-JP" altLang="en-US"/>
                    </a:p>
                  </a:txBody>
                  <a:tcPr/>
                </a:tc>
                <a:extLst>
                  <a:ext uri="{0D108BD9-81ED-4DB2-BD59-A6C34878D82A}">
                    <a16:rowId xmlns:a16="http://schemas.microsoft.com/office/drawing/2014/main" val="283877090"/>
                  </a:ext>
                </a:extLst>
              </a:tr>
              <a:tr h="342254">
                <a:tc>
                  <a:txBody>
                    <a:bodyPr/>
                    <a:lstStyle/>
                    <a:p>
                      <a:pPr algn="just"/>
                      <a:r>
                        <a:rPr lang="ja-JP" sz="1800" kern="100">
                          <a:effectLst/>
                          <a:latin typeface="游明朝" panose="02020400000000000000" pitchFamily="18" charset="-128"/>
                          <a:ea typeface="游明朝" panose="02020400000000000000" pitchFamily="18" charset="-128"/>
                          <a:cs typeface="Times New Roman" panose="02020603050405020304" pitchFamily="18" charset="0"/>
                        </a:rPr>
                        <a:t>様式</a:t>
                      </a:r>
                      <a:r>
                        <a:rPr lang="en-US" sz="1800" kern="100">
                          <a:effectLst/>
                          <a:latin typeface="游明朝" panose="02020400000000000000" pitchFamily="18" charset="-128"/>
                          <a:ea typeface="游明朝" panose="02020400000000000000" pitchFamily="18" charset="-128"/>
                          <a:cs typeface="Times New Roman" panose="02020603050405020304" pitchFamily="18" charset="0"/>
                        </a:rPr>
                        <a:t>7</a:t>
                      </a:r>
                      <a:r>
                        <a:rPr lang="ja-JP" sz="1800" kern="100">
                          <a:effectLst/>
                          <a:latin typeface="游明朝" panose="02020400000000000000" pitchFamily="18" charset="-128"/>
                          <a:ea typeface="游明朝" panose="02020400000000000000" pitchFamily="18" charset="-128"/>
                          <a:cs typeface="Times New Roman" panose="02020603050405020304" pitchFamily="18" charset="0"/>
                        </a:rPr>
                        <a:t>（付き添い名簿）</a:t>
                      </a:r>
                    </a:p>
                  </a:txBody>
                  <a:tcPr marL="68580" marR="68580" marT="0" marB="0"/>
                </a:tc>
                <a:tc>
                  <a:txBody>
                    <a:bodyPr/>
                    <a:lstStyle/>
                    <a:p>
                      <a:pPr algn="just"/>
                      <a:r>
                        <a:rPr lang="en-US"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105781721"/>
                  </a:ext>
                </a:extLst>
              </a:tr>
            </a:tbl>
          </a:graphicData>
        </a:graphic>
      </p:graphicFrame>
    </p:spTree>
    <p:extLst>
      <p:ext uri="{BB962C8B-B14F-4D97-AF65-F5344CB8AC3E}">
        <p14:creationId xmlns:p14="http://schemas.microsoft.com/office/powerpoint/2010/main" val="4287885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シード校　様式</a:t>
            </a:r>
            <a:r>
              <a:rPr lang="en-US" altLang="ja-JP" dirty="0">
                <a:latin typeface="メイリオ" panose="020B0604030504040204" pitchFamily="50" charset="-128"/>
                <a:ea typeface="メイリオ" panose="020B0604030504040204" pitchFamily="50" charset="-128"/>
              </a:rPr>
              <a:t>1-1</a:t>
            </a:r>
            <a:r>
              <a:rPr lang="ja-JP" altLang="en-US" dirty="0">
                <a:latin typeface="メイリオ" panose="020B0604030504040204" pitchFamily="50" charset="-128"/>
                <a:ea typeface="メイリオ" panose="020B0604030504040204" pitchFamily="50" charset="-128"/>
              </a:rPr>
              <a:t>チームエントリー</a:t>
            </a:r>
            <a:endParaRPr kumimoji="1" lang="ja-JP" altLang="en-US" dirty="0">
              <a:latin typeface="メイリオ" panose="020B0604030504040204" pitchFamily="50" charset="-128"/>
              <a:ea typeface="メイリオ" panose="020B0604030504040204" pitchFamily="50" charset="-128"/>
            </a:endParaRPr>
          </a:p>
        </p:txBody>
      </p:sp>
      <p:sp>
        <p:nvSpPr>
          <p:cNvPr id="18" name="吹き出し: 角を丸めた四角形 17">
            <a:extLst>
              <a:ext uri="{FF2B5EF4-FFF2-40B4-BE49-F238E27FC236}">
                <a16:creationId xmlns:a16="http://schemas.microsoft.com/office/drawing/2014/main" id="{64C8CE88-4276-415C-996E-B168E0DABE15}"/>
              </a:ext>
            </a:extLst>
          </p:cNvPr>
          <p:cNvSpPr/>
          <p:nvPr/>
        </p:nvSpPr>
        <p:spPr>
          <a:xfrm>
            <a:off x="838200" y="1251284"/>
            <a:ext cx="6491585" cy="609693"/>
          </a:xfrm>
          <a:prstGeom prst="wedgeRoundRectCallout">
            <a:avLst>
              <a:gd name="adj1" fmla="val -23099"/>
              <a:gd name="adj2" fmla="val -41358"/>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bg1"/>
                </a:solidFill>
                <a:latin typeface="メイリオ" panose="020B0604030504040204" pitchFamily="50" charset="-128"/>
                <a:ea typeface="メイリオ" panose="020B0604030504040204" pitchFamily="50" charset="-128"/>
              </a:rPr>
              <a:t>このシート</a:t>
            </a:r>
            <a:r>
              <a:rPr kumimoji="1" lang="en-US" altLang="ja-JP" dirty="0">
                <a:solidFill>
                  <a:schemeClr val="bg1"/>
                </a:solidFill>
                <a:latin typeface="メイリオ" panose="020B0604030504040204" pitchFamily="50" charset="-128"/>
                <a:ea typeface="メイリオ" panose="020B0604030504040204" pitchFamily="50" charset="-128"/>
              </a:rPr>
              <a:t>(</a:t>
            </a:r>
            <a:r>
              <a:rPr kumimoji="1" lang="ja-JP" altLang="en-US" dirty="0">
                <a:solidFill>
                  <a:schemeClr val="bg1"/>
                </a:solidFill>
                <a:latin typeface="メイリオ" panose="020B0604030504040204" pitchFamily="50" charset="-128"/>
                <a:ea typeface="メイリオ" panose="020B0604030504040204" pitchFamily="50" charset="-128"/>
              </a:rPr>
              <a:t>様式</a:t>
            </a:r>
            <a:r>
              <a:rPr kumimoji="1" lang="en-US" altLang="ja-JP" dirty="0">
                <a:solidFill>
                  <a:schemeClr val="bg1"/>
                </a:solidFill>
                <a:latin typeface="メイリオ" panose="020B0604030504040204" pitchFamily="50" charset="-128"/>
                <a:ea typeface="メイリオ" panose="020B0604030504040204" pitchFamily="50" charset="-128"/>
              </a:rPr>
              <a:t>1-1)</a:t>
            </a:r>
            <a:r>
              <a:rPr kumimoji="1" lang="ja-JP" altLang="en-US" dirty="0">
                <a:solidFill>
                  <a:schemeClr val="bg1"/>
                </a:solidFill>
                <a:latin typeface="メイリオ" panose="020B0604030504040204" pitchFamily="50" charset="-128"/>
                <a:ea typeface="メイリオ" panose="020B0604030504040204" pitchFamily="50" charset="-128"/>
              </a:rPr>
              <a:t>の内容がそのまま大会プログラムに反映されますのでミスのないよう慎重に</a:t>
            </a:r>
            <a:r>
              <a:rPr lang="ja-JP" altLang="en-US" dirty="0">
                <a:solidFill>
                  <a:schemeClr val="bg1"/>
                </a:solidFill>
                <a:latin typeface="メイリオ" panose="020B0604030504040204" pitchFamily="50" charset="-128"/>
                <a:ea typeface="メイリオ" panose="020B0604030504040204" pitchFamily="50" charset="-128"/>
              </a:rPr>
              <a:t>記入してください。</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pic>
        <p:nvPicPr>
          <p:cNvPr id="5" name="図 4">
            <a:extLst>
              <a:ext uri="{FF2B5EF4-FFF2-40B4-BE49-F238E27FC236}">
                <a16:creationId xmlns:a16="http://schemas.microsoft.com/office/drawing/2014/main" id="{2970070F-03E8-4C16-9963-0A946F788B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5842" y="862642"/>
            <a:ext cx="4248232" cy="5630232"/>
          </a:xfrm>
          <a:prstGeom prst="rect">
            <a:avLst/>
          </a:prstGeom>
        </p:spPr>
      </p:pic>
      <p:sp>
        <p:nvSpPr>
          <p:cNvPr id="16" name="吹き出し: 角を丸めた四角形 15">
            <a:extLst>
              <a:ext uri="{FF2B5EF4-FFF2-40B4-BE49-F238E27FC236}">
                <a16:creationId xmlns:a16="http://schemas.microsoft.com/office/drawing/2014/main" id="{C6D780D7-06C8-4391-8601-2EA6D5DA0554}"/>
              </a:ext>
            </a:extLst>
          </p:cNvPr>
          <p:cNvSpPr/>
          <p:nvPr/>
        </p:nvSpPr>
        <p:spPr>
          <a:xfrm>
            <a:off x="1772104" y="1931126"/>
            <a:ext cx="5218243" cy="944421"/>
          </a:xfrm>
          <a:prstGeom prst="wedgeRoundRectCallout">
            <a:avLst>
              <a:gd name="adj1" fmla="val 90816"/>
              <a:gd name="adj2" fmla="val 96273"/>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●集合写真内の選手の名前について</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記入してください。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1" name="吹き出し: 角を丸めた四角形 10">
            <a:extLst>
              <a:ext uri="{FF2B5EF4-FFF2-40B4-BE49-F238E27FC236}">
                <a16:creationId xmlns:a16="http://schemas.microsoft.com/office/drawing/2014/main" id="{2B504527-E35E-4B13-977E-7DDD61A9C672}"/>
              </a:ext>
            </a:extLst>
          </p:cNvPr>
          <p:cNvSpPr/>
          <p:nvPr/>
        </p:nvSpPr>
        <p:spPr>
          <a:xfrm>
            <a:off x="1772104" y="3887280"/>
            <a:ext cx="5218243" cy="944421"/>
          </a:xfrm>
          <a:prstGeom prst="wedgeRoundRectCallout">
            <a:avLst>
              <a:gd name="adj1" fmla="val 72517"/>
              <a:gd name="adj2" fmla="val 53660"/>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●ユニフォーム・タスキイラストについて</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生地の色、活字の色を詳しく明記してください。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04770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シード校　様式</a:t>
            </a:r>
            <a:r>
              <a:rPr lang="en-US" altLang="ja-JP" dirty="0">
                <a:latin typeface="メイリオ" panose="020B0604030504040204" pitchFamily="50" charset="-128"/>
                <a:ea typeface="メイリオ" panose="020B0604030504040204" pitchFamily="50" charset="-128"/>
              </a:rPr>
              <a:t>1-1</a:t>
            </a:r>
            <a:r>
              <a:rPr lang="ja-JP" altLang="en-US" dirty="0">
                <a:latin typeface="メイリオ" panose="020B0604030504040204" pitchFamily="50" charset="-128"/>
                <a:ea typeface="メイリオ" panose="020B0604030504040204" pitchFamily="50" charset="-128"/>
              </a:rPr>
              <a:t>チームエントリー</a:t>
            </a:r>
            <a:endParaRPr kumimoji="1" lang="ja-JP" altLang="en-US" dirty="0">
              <a:latin typeface="メイリオ" panose="020B0604030504040204" pitchFamily="50" charset="-128"/>
              <a:ea typeface="メイリオ" panose="020B0604030504040204" pitchFamily="50" charset="-128"/>
            </a:endParaRPr>
          </a:p>
        </p:txBody>
      </p:sp>
      <p:sp>
        <p:nvSpPr>
          <p:cNvPr id="18" name="吹き出し: 角を丸めた四角形 17">
            <a:extLst>
              <a:ext uri="{FF2B5EF4-FFF2-40B4-BE49-F238E27FC236}">
                <a16:creationId xmlns:a16="http://schemas.microsoft.com/office/drawing/2014/main" id="{64C8CE88-4276-415C-996E-B168E0DABE15}"/>
              </a:ext>
            </a:extLst>
          </p:cNvPr>
          <p:cNvSpPr/>
          <p:nvPr/>
        </p:nvSpPr>
        <p:spPr>
          <a:xfrm>
            <a:off x="838200" y="1251284"/>
            <a:ext cx="10175549" cy="609693"/>
          </a:xfrm>
          <a:prstGeom prst="wedgeRoundRectCallout">
            <a:avLst>
              <a:gd name="adj1" fmla="val -23099"/>
              <a:gd name="adj2" fmla="val -41358"/>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bg1"/>
                </a:solidFill>
                <a:latin typeface="メイリオ" panose="020B0604030504040204" pitchFamily="50" charset="-128"/>
                <a:ea typeface="メイリオ" panose="020B0604030504040204" pitchFamily="50" charset="-128"/>
              </a:rPr>
              <a:t>このシート</a:t>
            </a:r>
            <a:r>
              <a:rPr kumimoji="1" lang="en-US" altLang="ja-JP" dirty="0">
                <a:solidFill>
                  <a:schemeClr val="bg1"/>
                </a:solidFill>
                <a:latin typeface="メイリオ" panose="020B0604030504040204" pitchFamily="50" charset="-128"/>
                <a:ea typeface="メイリオ" panose="020B0604030504040204" pitchFamily="50" charset="-128"/>
              </a:rPr>
              <a:t>(</a:t>
            </a:r>
            <a:r>
              <a:rPr kumimoji="1" lang="ja-JP" altLang="en-US" dirty="0">
                <a:solidFill>
                  <a:schemeClr val="bg1"/>
                </a:solidFill>
                <a:latin typeface="メイリオ" panose="020B0604030504040204" pitchFamily="50" charset="-128"/>
                <a:ea typeface="メイリオ" panose="020B0604030504040204" pitchFamily="50" charset="-128"/>
              </a:rPr>
              <a:t>様式</a:t>
            </a:r>
            <a:r>
              <a:rPr kumimoji="1" lang="en-US" altLang="ja-JP" dirty="0">
                <a:solidFill>
                  <a:schemeClr val="bg1"/>
                </a:solidFill>
                <a:latin typeface="メイリオ" panose="020B0604030504040204" pitchFamily="50" charset="-128"/>
                <a:ea typeface="メイリオ" panose="020B0604030504040204" pitchFamily="50" charset="-128"/>
              </a:rPr>
              <a:t>1-1)</a:t>
            </a:r>
            <a:r>
              <a:rPr kumimoji="1" lang="ja-JP" altLang="en-US" dirty="0">
                <a:solidFill>
                  <a:schemeClr val="bg1"/>
                </a:solidFill>
                <a:latin typeface="メイリオ" panose="020B0604030504040204" pitchFamily="50" charset="-128"/>
                <a:ea typeface="メイリオ" panose="020B0604030504040204" pitchFamily="50" charset="-128"/>
              </a:rPr>
              <a:t>の内容がそのまま大会プログラムに反映されますのでミスのないよう慎重に</a:t>
            </a:r>
            <a:r>
              <a:rPr lang="ja-JP" altLang="en-US" dirty="0">
                <a:solidFill>
                  <a:schemeClr val="bg1"/>
                </a:solidFill>
                <a:latin typeface="メイリオ" panose="020B0604030504040204" pitchFamily="50" charset="-128"/>
                <a:ea typeface="メイリオ" panose="020B0604030504040204" pitchFamily="50" charset="-128"/>
              </a:rPr>
              <a:t>記入してください。</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pic>
        <p:nvPicPr>
          <p:cNvPr id="7" name="図 6">
            <a:extLst>
              <a:ext uri="{FF2B5EF4-FFF2-40B4-BE49-F238E27FC236}">
                <a16:creationId xmlns:a16="http://schemas.microsoft.com/office/drawing/2014/main" id="{3992180C-D98B-4040-8C57-7C1D2F5C32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5670" y="1952895"/>
            <a:ext cx="5698130" cy="4150490"/>
          </a:xfrm>
          <a:prstGeom prst="rect">
            <a:avLst/>
          </a:prstGeom>
          <a:ln>
            <a:solidFill>
              <a:schemeClr val="tx1"/>
            </a:solidFill>
          </a:ln>
        </p:spPr>
      </p:pic>
      <p:sp>
        <p:nvSpPr>
          <p:cNvPr id="9" name="楕円 8">
            <a:extLst>
              <a:ext uri="{FF2B5EF4-FFF2-40B4-BE49-F238E27FC236}">
                <a16:creationId xmlns:a16="http://schemas.microsoft.com/office/drawing/2014/main" id="{055A8724-7A98-4792-9FA5-51ACC6570AB0}"/>
              </a:ext>
            </a:extLst>
          </p:cNvPr>
          <p:cNvSpPr/>
          <p:nvPr/>
        </p:nvSpPr>
        <p:spPr>
          <a:xfrm>
            <a:off x="6096000" y="2824982"/>
            <a:ext cx="460041" cy="240631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2B504527-E35E-4B13-977E-7DDD61A9C672}"/>
              </a:ext>
            </a:extLst>
          </p:cNvPr>
          <p:cNvSpPr/>
          <p:nvPr/>
        </p:nvSpPr>
        <p:spPr>
          <a:xfrm>
            <a:off x="217262" y="2450256"/>
            <a:ext cx="5218243" cy="1792654"/>
          </a:xfrm>
          <a:prstGeom prst="wedgeRoundRectCallout">
            <a:avLst>
              <a:gd name="adj1" fmla="val 65454"/>
              <a:gd name="adj2" fmla="val 30904"/>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メイリオ" panose="020B0604030504040204" pitchFamily="50" charset="-128"/>
                <a:ea typeface="メイリオ" panose="020B0604030504040204" pitchFamily="50" charset="-128"/>
              </a:rPr>
              <a:t>2022</a:t>
            </a:r>
            <a:r>
              <a:rPr lang="ja-JP" altLang="en-US" dirty="0">
                <a:solidFill>
                  <a:schemeClr val="tx1"/>
                </a:solidFill>
                <a:latin typeface="メイリオ" panose="020B0604030504040204" pitchFamily="50" charset="-128"/>
                <a:ea typeface="メイリオ" panose="020B0604030504040204" pitchFamily="50" charset="-128"/>
              </a:rPr>
              <a:t>年度登録番号を入力してください。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ﾌﾘｶﾞﾅ、氏名、大学、学年は自動的に表示されます。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出身校は手動で入力をお願い致します。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3" name="コンテンツ プレースホルダー 2">
            <a:extLst>
              <a:ext uri="{FF2B5EF4-FFF2-40B4-BE49-F238E27FC236}">
                <a16:creationId xmlns:a16="http://schemas.microsoft.com/office/drawing/2014/main" id="{D55F9C1D-57FA-42C7-BCBA-CF1AAB5C7071}"/>
              </a:ext>
            </a:extLst>
          </p:cNvPr>
          <p:cNvSpPr>
            <a:spLocks noGrp="1"/>
          </p:cNvSpPr>
          <p:nvPr>
            <p:ph idx="1"/>
          </p:nvPr>
        </p:nvSpPr>
        <p:spPr>
          <a:xfrm>
            <a:off x="4421170" y="6252452"/>
            <a:ext cx="6932629" cy="319302"/>
          </a:xfrm>
        </p:spPr>
        <p:txBody>
          <a:bodyPr>
            <a:normAutofit fontScale="92500" lnSpcReduction="10000"/>
          </a:bodyPr>
          <a:lstStyle/>
          <a:p>
            <a:pPr marL="0" indent="0">
              <a:buNone/>
            </a:pPr>
            <a:r>
              <a:rPr lang="ja-JP" altLang="en-US" sz="1800" b="1" dirty="0">
                <a:latin typeface="メイリオ" panose="020B0604030504040204" pitchFamily="50" charset="-128"/>
                <a:ea typeface="メイリオ" panose="020B0604030504040204" pitchFamily="50" charset="-128"/>
              </a:rPr>
              <a:t>シード校用の説明は以上です。</a:t>
            </a:r>
            <a:r>
              <a:rPr lang="en-US" altLang="ja-JP" sz="1800" b="1" dirty="0">
                <a:latin typeface="メイリオ" panose="020B0604030504040204" pitchFamily="50" charset="-128"/>
                <a:ea typeface="メイリオ" panose="020B0604030504040204" pitchFamily="50" charset="-128"/>
                <a:hlinkClick r:id="rId3" action="ppaction://hlinksldjump"/>
              </a:rPr>
              <a:t>[13</a:t>
            </a:r>
            <a:r>
              <a:rPr lang="ja-JP" altLang="en-US" sz="1800" b="1" dirty="0">
                <a:latin typeface="メイリオ" panose="020B0604030504040204" pitchFamily="50" charset="-128"/>
                <a:ea typeface="メイリオ" panose="020B0604030504040204" pitchFamily="50" charset="-128"/>
                <a:hlinkClick r:id="rId3" action="ppaction://hlinksldjump"/>
              </a:rPr>
              <a:t>ページ</a:t>
            </a:r>
            <a:r>
              <a:rPr lang="en-US" altLang="ja-JP" sz="1800" b="1" dirty="0">
                <a:latin typeface="メイリオ" panose="020B0604030504040204" pitchFamily="50" charset="-128"/>
                <a:ea typeface="メイリオ" panose="020B0604030504040204" pitchFamily="50" charset="-128"/>
                <a:hlinkClick r:id="rId3" action="ppaction://hlinksldjump"/>
              </a:rPr>
              <a:t>]</a:t>
            </a:r>
            <a:r>
              <a:rPr lang="ja-JP" altLang="en-US" sz="1800" b="1" dirty="0">
                <a:latin typeface="メイリオ" panose="020B0604030504040204" pitchFamily="50" charset="-128"/>
                <a:ea typeface="メイリオ" panose="020B0604030504040204" pitchFamily="50" charset="-128"/>
              </a:rPr>
              <a:t>に移動してください。</a:t>
            </a:r>
            <a:endParaRPr lang="en-US" altLang="ja-JP" sz="18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73854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4712200"/>
          </a:xfrm>
        </p:spPr>
        <p:txBody>
          <a:bodyPr>
            <a:normAutofit/>
          </a:bodyPr>
          <a:lstStyle/>
          <a:p>
            <a:pPr algn="ctr"/>
            <a:r>
              <a:rPr lang="ja-JP" altLang="en-US" dirty="0">
                <a:latin typeface="メイリオ" panose="020B0604030504040204" pitchFamily="50" charset="-128"/>
                <a:ea typeface="メイリオ" panose="020B0604030504040204" pitchFamily="50" charset="-128"/>
              </a:rPr>
              <a:t>シード校以外</a:t>
            </a:r>
            <a:br>
              <a:rPr lang="en-US" altLang="ja-JP" dirty="0">
                <a:latin typeface="メイリオ" panose="020B0604030504040204" pitchFamily="50" charset="-128"/>
                <a:ea typeface="メイリオ" panose="020B0604030504040204" pitchFamily="50" charset="-128"/>
              </a:rPr>
            </a:b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各校</a:t>
            </a:r>
            <a:r>
              <a:rPr lang="en-US" altLang="ja-JP" dirty="0">
                <a:latin typeface="メイリオ" panose="020B0604030504040204" pitchFamily="50" charset="-128"/>
                <a:ea typeface="メイリオ" panose="020B0604030504040204" pitchFamily="50" charset="-128"/>
              </a:rPr>
              <a:t>B</a:t>
            </a:r>
            <a:r>
              <a:rPr lang="ja-JP" altLang="en-US" dirty="0">
                <a:latin typeface="メイリオ" panose="020B0604030504040204" pitchFamily="50" charset="-128"/>
                <a:ea typeface="メイリオ" panose="020B0604030504040204" pitchFamily="50" charset="-128"/>
              </a:rPr>
              <a:t>チーム、連合チーム含む</a:t>
            </a:r>
            <a:r>
              <a:rPr lang="en-US" altLang="ja-JP" dirty="0">
                <a:latin typeface="メイリオ" panose="020B0604030504040204" pitchFamily="50" charset="-128"/>
                <a:ea typeface="メイリオ" panose="020B0604030504040204" pitchFamily="50" charset="-128"/>
              </a:rPr>
              <a:t>)</a:t>
            </a:r>
            <a:br>
              <a:rPr lang="en-US" altLang="ja-JP" dirty="0">
                <a:latin typeface="メイリオ" panose="020B0604030504040204" pitchFamily="50" charset="-128"/>
                <a:ea typeface="メイリオ" panose="020B0604030504040204" pitchFamily="50" charset="-128"/>
              </a:rPr>
            </a:br>
            <a:br>
              <a:rPr lang="en-US" altLang="ja-JP"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Excel</a:t>
            </a:r>
            <a:r>
              <a:rPr lang="ja-JP" altLang="en-US" sz="2400" dirty="0">
                <a:latin typeface="メイリオ" panose="020B0604030504040204" pitchFamily="50" charset="-128"/>
                <a:ea typeface="メイリオ" panose="020B0604030504040204" pitchFamily="50" charset="-128"/>
              </a:rPr>
              <a:t>ファイル</a:t>
            </a:r>
            <a:r>
              <a:rPr lang="en-US" altLang="ja-JP" sz="2400" dirty="0">
                <a:highlight>
                  <a:srgbClr val="00FFFF"/>
                </a:highlight>
                <a:latin typeface="メイリオ" panose="020B0604030504040204" pitchFamily="50" charset="-128"/>
                <a:ea typeface="メイリオ" panose="020B0604030504040204" pitchFamily="50" charset="-128"/>
              </a:rPr>
              <a:t>【40</a:t>
            </a:r>
            <a:r>
              <a:rPr lang="ja-JP" altLang="en-US" sz="2400" dirty="0">
                <a:highlight>
                  <a:srgbClr val="00FFFF"/>
                </a:highlight>
                <a:latin typeface="メイリオ" panose="020B0604030504040204" pitchFamily="50" charset="-128"/>
                <a:ea typeface="メイリオ" panose="020B0604030504040204" pitchFamily="50" charset="-128"/>
              </a:rPr>
              <a:t>島原駅伝</a:t>
            </a:r>
            <a:r>
              <a:rPr lang="en-US" altLang="ja-JP" sz="2400" dirty="0">
                <a:highlight>
                  <a:srgbClr val="00FFFF"/>
                </a:highlight>
                <a:latin typeface="メイリオ" panose="020B0604030504040204" pitchFamily="50" charset="-128"/>
                <a:ea typeface="メイリオ" panose="020B0604030504040204" pitchFamily="50" charset="-128"/>
              </a:rPr>
              <a:t>(</a:t>
            </a:r>
            <a:r>
              <a:rPr lang="ja-JP" altLang="en-US" sz="2400" dirty="0">
                <a:highlight>
                  <a:srgbClr val="00FFFF"/>
                </a:highlight>
                <a:latin typeface="メイリオ" panose="020B0604030504040204" pitchFamily="50" charset="-128"/>
                <a:ea typeface="メイリオ" panose="020B0604030504040204" pitchFamily="50" charset="-128"/>
              </a:rPr>
              <a:t>男子</a:t>
            </a:r>
            <a:r>
              <a:rPr lang="en-US" altLang="ja-JP" sz="2400" dirty="0">
                <a:highlight>
                  <a:srgbClr val="00FFFF"/>
                </a:highlight>
                <a:latin typeface="メイリオ" panose="020B0604030504040204" pitchFamily="50" charset="-128"/>
                <a:ea typeface="メイリオ" panose="020B0604030504040204" pitchFamily="50" charset="-128"/>
              </a:rPr>
              <a:t>)】[</a:t>
            </a:r>
            <a:r>
              <a:rPr lang="ja-JP" altLang="en-US" sz="2400" dirty="0">
                <a:highlight>
                  <a:srgbClr val="00FFFF"/>
                </a:highlight>
                <a:latin typeface="メイリオ" panose="020B0604030504040204" pitchFamily="50" charset="-128"/>
                <a:ea typeface="メイリオ" panose="020B0604030504040204" pitchFamily="50" charset="-128"/>
              </a:rPr>
              <a:t>○○大学</a:t>
            </a:r>
            <a:r>
              <a:rPr lang="en-US" altLang="ja-JP" sz="2400" dirty="0">
                <a:highlight>
                  <a:srgbClr val="00FFFF"/>
                </a:highlight>
                <a:latin typeface="メイリオ" panose="020B0604030504040204" pitchFamily="50" charset="-128"/>
                <a:ea typeface="メイリオ" panose="020B0604030504040204" pitchFamily="50" charset="-128"/>
              </a:rPr>
              <a:t>]</a:t>
            </a:r>
            <a:br>
              <a:rPr lang="en-US" altLang="ja-JP" sz="2400" dirty="0">
                <a:highlight>
                  <a:srgbClr val="00FFFF"/>
                </a:highlight>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を開いて下さい。</a:t>
            </a:r>
            <a:br>
              <a:rPr lang="en-US" altLang="ja-JP" sz="2400" dirty="0">
                <a:latin typeface="メイリオ" panose="020B0604030504040204" pitchFamily="50" charset="-128"/>
                <a:ea typeface="メイリオ" panose="020B0604030504040204" pitchFamily="50" charset="-128"/>
              </a:rPr>
            </a:b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ここでは、提出物について　と</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各シートのうち、基本情報登録・様式</a:t>
            </a:r>
            <a:r>
              <a:rPr lang="en-US" altLang="ja-JP" sz="2400" dirty="0">
                <a:latin typeface="メイリオ" panose="020B0604030504040204" pitchFamily="50" charset="-128"/>
                <a:ea typeface="メイリオ" panose="020B0604030504040204" pitchFamily="50" charset="-128"/>
              </a:rPr>
              <a:t>1-2</a:t>
            </a:r>
            <a:r>
              <a:rPr lang="ja-JP" altLang="en-US" sz="2400" dirty="0">
                <a:latin typeface="メイリオ" panose="020B0604030504040204" pitchFamily="50" charset="-128"/>
                <a:ea typeface="メイリオ" panose="020B0604030504040204" pitchFamily="50" charset="-128"/>
              </a:rPr>
              <a:t>について説明しています。</a:t>
            </a:r>
            <a:br>
              <a:rPr lang="en-US" altLang="ja-JP" sz="2400" dirty="0">
                <a:latin typeface="メイリオ" panose="020B0604030504040204" pitchFamily="50" charset="-128"/>
                <a:ea typeface="メイリオ" panose="020B0604030504040204" pitchFamily="50" charset="-128"/>
              </a:rPr>
            </a:br>
            <a:endParaRPr kumimoji="1" lang="ja-JP" altLang="en-US" sz="2400"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77B09923-9D78-4229-9509-B46C0B4E72C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692109" y="4284324"/>
            <a:ext cx="1661691" cy="2440112"/>
          </a:xfrm>
          <a:prstGeom prst="rect">
            <a:avLst/>
          </a:prstGeom>
        </p:spPr>
      </p:pic>
    </p:spTree>
    <p:extLst>
      <p:ext uri="{BB962C8B-B14F-4D97-AF65-F5344CB8AC3E}">
        <p14:creationId xmlns:p14="http://schemas.microsoft.com/office/powerpoint/2010/main" val="11531321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460</TotalTime>
  <Words>1100</Words>
  <Application>Microsoft Office PowerPoint</Application>
  <PresentationFormat>ワイド画面</PresentationFormat>
  <Paragraphs>105</Paragraphs>
  <Slides>14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14</vt:i4>
      </vt:variant>
    </vt:vector>
  </HeadingPairs>
  <TitlesOfParts>
    <vt:vector size="20" baseType="lpstr">
      <vt:lpstr>メイリオ</vt:lpstr>
      <vt:lpstr>游ゴシック</vt:lpstr>
      <vt:lpstr>游ゴシック Light</vt:lpstr>
      <vt:lpstr>游明朝</vt:lpstr>
      <vt:lpstr>Arial</vt:lpstr>
      <vt:lpstr>Office テーマ</vt:lpstr>
      <vt:lpstr>第40回九州学生駅伝対校選手権大会 エントリーファイル入力方法</vt:lpstr>
      <vt:lpstr>はじめに</vt:lpstr>
      <vt:lpstr>はじめに</vt:lpstr>
      <vt:lpstr>基本情報登録</vt:lpstr>
      <vt:lpstr>シード校  →Excelファイル【40島原駅伝(男子)】[○○大学]　を開いて下さい。  ここでは、提出物について　と 各シートのうち、基本情報登録・様式1-1について説明しています。 </vt:lpstr>
      <vt:lpstr>提出物について</vt:lpstr>
      <vt:lpstr>シード校　様式1-1チームエントリー</vt:lpstr>
      <vt:lpstr>シード校　様式1-1チームエントリー</vt:lpstr>
      <vt:lpstr>シード校以外 (各校Bチーム、連合チーム含む)  →Excelファイル【40島原駅伝(男子)】[○○大学] を開いて下さい。  ここでは、提出物について　と 各シートのうち、基本情報登録・様式1-2について説明しています。 </vt:lpstr>
      <vt:lpstr>シード校以外　注意</vt:lpstr>
      <vt:lpstr>シード校以外　様式２　チームの資料</vt:lpstr>
      <vt:lpstr>シード校以外　様式1-2チームエントリー</vt:lpstr>
      <vt:lpstr>その他注意事項</vt:lpstr>
      <vt:lpstr>さいごに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第36回九州学生駅伝対校選手権大会 エントリーファイル入力方法</dc:title>
  <dc:creator>九州学連</dc:creator>
  <cp:lastModifiedBy>九州学生陸上競技連盟 常任幹事</cp:lastModifiedBy>
  <cp:revision>38</cp:revision>
  <dcterms:created xsi:type="dcterms:W3CDTF">2018-09-29T12:25:44Z</dcterms:created>
  <dcterms:modified xsi:type="dcterms:W3CDTF">2022-10-11T10:05:31Z</dcterms:modified>
</cp:coreProperties>
</file>